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vi"/>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v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v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v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v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v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v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v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v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v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v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v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v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v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v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v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v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v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v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v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v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72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Con Thứ Hai đã mất nay lại tìm thấy</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hôm nay</a:t>
            </a:r>
            <a:r xmlns:a="http://schemas.openxmlformats.org/drawingml/2006/main">
              <a:rPr altLang="en-US" lang="vi" sz="4000">
                <a:solidFill>
                  <a:srgbClr val="ff0000"/>
                </a:solidFill>
              </a:rPr>
              <a:t> </a:t>
            </a:r>
            <a:r xmlns:a="http://schemas.openxmlformats.org/drawingml/2006/main">
              <a:rPr altLang="ko-KR" lang="vi" sz="4000">
                <a:solidFill>
                  <a:srgbClr val="ff0000"/>
                </a:solidFill>
              </a:rPr>
              <a:t>Đố</a:t>
            </a:r>
            <a:r xmlns:a="http://schemas.openxmlformats.org/drawingml/2006/main">
              <a:rPr altLang="en-US" lang="vi"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Người cha đối xử với người con trai thứ hai khi trở về như thế nào?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Ông đuổi đứa con trai thứ hai.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Anh ta đánh đứa con trai thứ hai.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Ông ấy không thấy đứa con trai thứ hai.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Ông vui mừng chào đón đứa con trai thứ hai.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④ </a:t>
            </a:r>
            <a:r xmlns:a="http://schemas.openxmlformats.org/drawingml/2006/main">
              <a:rPr altLang="ko-KR" lang="vi" sz="2800">
                <a:solidFill>
                  <a:srgbClr val="ff0000"/>
                </a:solidFill>
              </a:rPr>
              <a:t>Ông vui mừng chào đón đứa con trai thứ hai.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81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Con nợ mắc mười ngàn ta lâng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vi" sz="3600"/>
              <a:t>'Lẽ ra bạn không nên thương xót người bạn đồng hành của mình giống như tôi đã làm với bạn sao?'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Matthew</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18:</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Có một người mắc nợ vua một vạn ta lâng. Vua động lòng thương người, hủy nợ.</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Nhưng khi ra về, người ấy gặp một người bạn đồng công, mắc nợ mình một trăm quan tiền. Anh ôm lấy cậu và giận dữ. "Trả lại những gì bạn nợ tôi!"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Và anh ta ném người bạn đồng hành của mình vào tù. Nhà vua nghe tin này từ người hầu khác của mình.</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Thế rồi nhà vua nổi giận và gọi người hầu lại. “Tôi đã xóa hết khoản nợ của bạn vì bạn đã cầu xin tôi. Lẽ ra bạn không nên thương xót những người bạn đồng hành của mình giống như tôi đã thương xót bạn sao?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Chúa Giêsu dạy: “Như Cha chúng ta ở trên trời đã tha thứ cho anh em, thì anh em cũng hãy tha thứ cho nhau”.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chemeClr val="tx1">
                    <a:lumMod val="65000"/>
                    <a:lumOff val="35000"/>
                  </a:schemeClr>
                </a:solidFill>
              </a:rPr>
              <a:t>Một người đầy tớ đã được xóa một món nợ rất lớn mười ngàn ta lâng.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Nhưng anh ta không tha cho người bạn mắc nợ anh ta một trăm quan tiền.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Đây là một thái độ vô ơn.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Chúng ta cũng được tha thứ và cứu rỗi nhờ ân sủng qua Chúa Giêsu.</a:t>
            </a:r>
            <a:r xmlns:a="http://schemas.openxmlformats.org/drawingml/2006/main">
              <a:rPr altLang="en-US" lang="vi" sz="3200">
                <a:solidFill>
                  <a:schemeClr val="tx1">
                    <a:lumMod val="65000"/>
                    <a:lumOff val="35000"/>
                  </a:schemeClr>
                </a:solidFill>
              </a:rPr>
              <a:t> </a:t>
            </a:r>
            <a:r xmlns:a="http://schemas.openxmlformats.org/drawingml/2006/main">
              <a:rPr altLang="ko-KR" lang="vi" sz="3200">
                <a:solidFill>
                  <a:schemeClr val="tx1">
                    <a:lumMod val="65000"/>
                    <a:lumOff val="35000"/>
                  </a:schemeClr>
                </a:solidFill>
              </a:rPr>
              <a:t>Nếu chúng ta không quên ân sủng đó thì chúng ta phải tha thứ cho những người đã làm điều sai trái với chúng ta.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t>Chúa Giêsu là ai?</a:t>
            </a:r>
            <a:r xmlns:a="http://schemas.openxmlformats.org/drawingml/2006/main">
              <a:rPr altLang="en-US" lang="v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Jesus là..</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là Đấng tha thứ và yêu thương chúng ta cho đến cùng.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Câu đố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Anh ta đã bị nhà vua xóa bao nhiêu tiền??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trăm denarii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hai trăm quan tiền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một trăm tài năng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vạn tài năng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④ </a:t>
            </a:r>
            <a:r xmlns:a="http://schemas.openxmlformats.org/drawingml/2006/main">
              <a:rPr altLang="ko-KR" lang="vi" sz="2800">
                <a:solidFill>
                  <a:srgbClr val="ff0000"/>
                </a:solidFill>
              </a:rPr>
              <a:t>vạn tài năng</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vi" sz="4000"/>
              <a:t>Vì con ta đây đã chết mà sống lại; anh ta đã bị mất và được tìm thấy.' Thế là họ bắt đầu ăn mừng.</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Luke</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vi" sz="3600"/>
              <a:t>'Lẽ ra bạn không nên thương xót người bạn đồng hành của mình giống như tôi đã làm với bạn sao?'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Matthew</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18:</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82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Hoan hô Con vua Đa-vít!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vi" sz="3600"/>
              <a:t>Đám đông đi trước và theo sau đều tung hô: “Hô-sa-na Con vua Đa-vít!” “Chúc tụng Đấng nhân danh Chúa mà đến!” "Kinh tin kính chúa tối cao!"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Matthew</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vi" altLang="ko-KR" sz="2600">
                <a:solidFill>
                  <a:schemeClr val="tx1">
                    <a:lumMod val="65000"/>
                    <a:lumOff val="35000"/>
                  </a:schemeClr>
                </a:solidFill>
              </a:rPr>
              <a:t>Khi Chúa Giêsu đến gần Giêrusalem, Người sai hai môn đệ đi và bảo: “Các anh đi vào làng, sẽ gặp một con lừa cái với con lừa con ở bên cạnh. Hãy cởi trói và mang đến cho tôi.”</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Hai môn đệ đi vào làng và làm theo lời Chúa Giêsu đã dạy.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Họ đã tìm thấy con lừa. “Chúa cần họ.” Sau đó chủ sở hữu đã gửi chúng ngay lập tức.</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Chúa Giêsu cỡi lừa con và vào thành Giêrusalem. Đám đông đi trước Ngài và tung hô: “Hô-sa-na Con vua Đa-vít!”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Việc Chúa Giêsu cưỡi lừa con và được đám đông chào đón đã được thực hiện đúng theo lời tiên tri được ghi lại trong Kinh thánh. Nhưng không ai biết về nó.</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chemeClr val="tx1">
                    <a:lumMod val="65000"/>
                    <a:lumOff val="35000"/>
                  </a:schemeClr>
                </a:solidFill>
              </a:rPr>
              <a:t>“Chúa Giêsu cưỡi lừa con và đám đông reo hò: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'Hoan hô Con vua Đa-vít!'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Tất cả đều đã được tiên tri trong Kinh thánh.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Chúa Giêsu sống bằng sự vâng phục,</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như đã được viết trong Kinh thánh.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Chúng ta là những người theo Chúa Giêsu cũng phải vâng phục</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Lời Chúa thật kỹ lưỡng.</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rgbClr val="ff0000"/>
                </a:solidFill>
              </a:rPr>
              <a:t>Chúa Giêsu là ai?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Jesus là..</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là Vua của chúng ta đáng được ca ngợi và tôn vinh.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vi">
                <a:solidFill>
                  <a:schemeClr val="tx1">
                    <a:lumMod val="50000"/>
                    <a:lumOff val="50000"/>
                  </a:schemeClr>
                </a:solidFill>
              </a:rPr>
              <a:t>Số 73 Lời Chúa</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vi" sz="4400"/>
              <a:t>Chúa Giêsu Phục Sinh Ladarô Từ Kẻ Chết</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Câu đố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Chúa Giêsu cưỡi xe gì vào thành Giêrusalem?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con lừa con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một chú ngựa con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một chú voi con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lạc đà con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① </a:t>
            </a:r>
            <a:r xmlns:a="http://schemas.openxmlformats.org/drawingml/2006/main">
              <a:rPr altLang="ko-KR" lang="vi" sz="2800">
                <a:solidFill>
                  <a:srgbClr val="ff0000"/>
                </a:solidFill>
              </a:rPr>
              <a:t>con lừa con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vi" sz="3600"/>
              <a:t>Đám đông đi trước và theo sau đều tung hô: “Hô-sa-na Con vua Đa-vít!” “Chúc tụng Đấng nhân danh Chúa mà đến!” "Kinh tin kính chúa tối cao!"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Matthew</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83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Nhà của tôi là nhà cầu nguyện.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vi" sz="3600"/>
              <a:t>Ngài nói với họ: “Có lời chép rằng: Nhà ta sẽ gọi là nhà cầu nguyện, nhưng các ngươi lại biến nó thành hang trộm cướp”.</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Matthew</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Chúa Giêsu vào đền thờ Giêrusalem. Có rất nhiều thương nhân và người đổi tiền bên trong ngôi đền.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vi" altLang="ko-KR" sz="3000">
                <a:solidFill>
                  <a:schemeClr val="tx1">
                    <a:lumMod val="65000"/>
                    <a:lumOff val="35000"/>
                  </a:schemeClr>
                </a:solidFill>
              </a:rPr>
              <a:t>Chúa Giêsu đã lật đổ bàn của những người đổi tiền và ghế của những người bán bồ câu. Anh ta chở tất cả những người đang mua bán ở đó.</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Chúa Giêsu giận dữ nói: “Có lời viết: Nhà Ta sẽ gọi là nhà cầu nguyện, nhưng các ngươi lại biến nó thành hang trộm cướp”.</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Chúa Giêsu đuổi những người buôn bán ra khỏi đền thờ và chữa lành những người bệnh trong đền thờ.</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vi" sz="3600">
                <a:solidFill>
                  <a:schemeClr val="tx1">
                    <a:lumMod val="65000"/>
                    <a:lumOff val="35000"/>
                  </a:schemeClr>
                </a:solidFill>
              </a:rPr>
              <a:t>Đền thờ, nhà thờ là nơi thờ phượng và cầu nguyện với Chúa.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vi" sz="3600">
                <a:solidFill>
                  <a:schemeClr val="tx1">
                    <a:lumMod val="65000"/>
                    <a:lumOff val="35000"/>
                  </a:schemeClr>
                </a:solidFill>
              </a:rPr>
              <a:t>Chúa Giêsu nổi giận với đám đông đã biến nó thành nơi buôn bán.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vi" sz="3600">
                <a:solidFill>
                  <a:schemeClr val="tx1">
                    <a:lumMod val="65000"/>
                    <a:lumOff val="35000"/>
                  </a:schemeClr>
                </a:solidFill>
              </a:rPr>
              <a:t>Bạn đến nhà thờ để làm gì?</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vi" sz="3600">
                <a:solidFill>
                  <a:schemeClr val="tx1">
                    <a:lumMod val="65000"/>
                    <a:lumOff val="35000"/>
                  </a:schemeClr>
                </a:solidFill>
              </a:rPr>
              <a:t>Trong nhà thờ, bạn phải gặp Chúa bằng sự thờ phượng và cầu nguyện.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rgbClr val="ff0000"/>
                </a:solidFill>
              </a:rPr>
              <a:t>Chúa Giêsu là ai?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Jesus là..</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là chủ của nhà thờ. Chúa Giêsu là người nhận được sự thờ phượng và lời cầu nguyện của chúng ta từ nhà thờ.</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vi" sz="3600"/>
              <a:t>Đức Giêsu nói với bà: “Ta là sự sống lại và là sự sống. Ai tin Ta thì sẽ sống, dù đã chết;</a:t>
            </a:r>
            <a:endParaRPr xmlns:a="http://schemas.openxmlformats.org/drawingml/2006/main" altLang="ko-KR" lang="en-US" sz="3600"/>
          </a:p>
          <a:p>
            <a:pPr xmlns:a="http://schemas.openxmlformats.org/drawingml/2006/main" lvl="0">
              <a:defRPr/>
            </a:pPr>
            <a:r xmlns:a="http://schemas.openxmlformats.org/drawingml/2006/main">
              <a:rPr altLang="ko-KR" lang="vi" sz="3600"/>
              <a:t>và ai sống mà tin vào ta sẽ không bao giờ chết. Bạn có tin điều này không?"</a:t>
            </a:r>
            <a:endParaRPr xmlns:a="http://schemas.openxmlformats.org/drawingml/2006/main" altLang="ko-KR" lang="en-US" sz="3600"/>
          </a:p>
          <a:p>
            <a:pPr xmlns:a="http://schemas.openxmlformats.org/drawingml/2006/main" lvl="0">
              <a:defRPr/>
            </a:pPr>
            <a:r xmlns:a="http://schemas.openxmlformats.org/drawingml/2006/main">
              <a:rPr altLang="ko-KR" lang="vi"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John</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11:</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t>Câu đố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Chúa Giêsu đã đuổi ai ra khỏi đền thờ?</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Người Do Thái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Dân ngoại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Linh mục</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Thương gia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④ </a:t>
            </a:r>
            <a:r xmlns:a="http://schemas.openxmlformats.org/drawingml/2006/main">
              <a:rPr altLang="ko-KR" lang="vi" sz="2800">
                <a:solidFill>
                  <a:srgbClr val="ff0000"/>
                </a:solidFill>
              </a:rPr>
              <a:t>Thương gia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vi" sz="3600"/>
              <a:t>Ngài nói với họ: “Có lời chép rằng: Nhà ta sẽ gọi là nhà cầu nguyện, nhưng các ngươi lại biến nó thành hang trộm cướp”.</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Matthew</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84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Chúa Giêsu rửa chân cho các môn đệ</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vi" sz="3600"/>
              <a:t>Bây giờ ta, Chúa và Thầy của các con, đã rửa chân cho các con thì các con cũng hãy rửa chân cho nhau.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John</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Chúa Giêsu dùng bữa tối cuối cùng với các môn đệ. Chúa Giêsu biết đây là bữa ăn cuối cùng của Ngài với các môn đệ.</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vi" altLang="ko-KR" sz="3000">
                <a:solidFill>
                  <a:schemeClr val="tx1">
                    <a:lumMod val="65000"/>
                    <a:lumOff val="35000"/>
                  </a:schemeClr>
                </a:solidFill>
              </a:rPr>
              <a:t>Chúa Giêsu bất ngờ mang nước vào chậu và bắt đầu rửa chân cho từng môn đệ.</a:t>
            </a:r>
            <a:r xmlns:a="http://schemas.openxmlformats.org/drawingml/2006/main">
              <a:rPr lang="vi"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Khi đến lượt Phêrô, Phêrô nói: “Tại sao Chúa lại rửa chân cho chúng ta? Tôi sẽ không rửa!”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Chúa Giêsu đã trả lời. “Nếu tôi không rửa chân cho bạn, tôi và bạn không liên quan gì đến việc đó. Hiện tại bạn có thể chưa hiểu rõ, nhưng một ngày nào đó bạn sẽ hiểu.”</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"Tôi rửa chân cho anh em để làm gương. Từ nay hãy rửa chân cho nhau và trở thành người phục vụ lẫn nhau."</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vi" sz="3600">
                <a:solidFill>
                  <a:schemeClr val="tx1">
                    <a:lumMod val="65000"/>
                    <a:lumOff val="35000"/>
                  </a:schemeClr>
                </a:solidFill>
              </a:rPr>
              <a:t>Ở đời, kẻ thấp hèn phục vụ kẻ cao cả, nhưng trái lại Chúa Giêsu rửa chân cho các môn đệ và bỏ cuộc.</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vi" sz="3600">
                <a:solidFill>
                  <a:schemeClr val="tx1">
                    <a:lumMod val="65000"/>
                    <a:lumOff val="35000"/>
                  </a:schemeClr>
                </a:solidFill>
              </a:rPr>
              <a:t>mạng sống của Ngài dành cho chúng ta.</a:t>
            </a:r>
            <a:r xmlns:a="http://schemas.openxmlformats.org/drawingml/2006/main">
              <a:rPr altLang="en-US" lang="vi" sz="3600">
                <a:solidFill>
                  <a:schemeClr val="tx1">
                    <a:lumMod val="65000"/>
                    <a:lumOff val="35000"/>
                  </a:schemeClr>
                </a:solidFill>
              </a:rPr>
              <a:t> </a:t>
            </a:r>
            <a:r xmlns:a="http://schemas.openxmlformats.org/drawingml/2006/main">
              <a:rPr altLang="ko-KR" lang="vi" sz="3600">
                <a:solidFill>
                  <a:schemeClr val="tx1">
                    <a:lumMod val="65000"/>
                    <a:lumOff val="35000"/>
                  </a:schemeClr>
                </a:solidFill>
              </a:rPr>
              <a:t>Nếu là môn đệ của Chúa Giêsu, chúng ta nên vui mừng phục vụ nhau ở nơi thấp hèn, hơn là muốn được đối xử ở nơi cao cả.</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Một ngày kia tin tức đến với Chúa Giêsu. “Lazarus bị bệnh. Xin hãy nhanh chóng đến chữa trị cho anh ấy.”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t>Chúa Giêsu là ai?</a:t>
            </a:r>
            <a:r xmlns:a="http://schemas.openxmlformats.org/drawingml/2006/main">
              <a:rPr altLang="en-US" lang="v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Chúa Giêsu</a:t>
            </a:r>
            <a:r xmlns:a="http://schemas.openxmlformats.org/drawingml/2006/main">
              <a:rPr altLang="en-US" lang="vi" sz="3600">
                <a:solidFill>
                  <a:srgbClr val="0070c0"/>
                </a:solidFill>
              </a:rPr>
              <a:t> </a:t>
            </a:r>
            <a:r xmlns:a="http://schemas.openxmlformats.org/drawingml/2006/main">
              <a:rPr altLang="ko-KR" lang="vi" sz="3600">
                <a:solidFill>
                  <a:srgbClr val="0070c0"/>
                </a:solidFill>
              </a:rPr>
              <a:t>là..</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là người cao cả nhất, nhưng Người đã đến nơi thấp hèn nhất và sẵn lòng phục vụ tất cả chúng ta.</a:t>
            </a:r>
            <a:r xmlns:a="http://schemas.openxmlformats.org/drawingml/2006/main">
              <a:rPr altLang="en-US" lang="v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t>Câu đố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Ai đã không để Chúa Giêsu rửa chân cho mình?</a:t>
            </a:r>
            <a:r xmlns:a="http://schemas.openxmlformats.org/drawingml/2006/main">
              <a:rPr altLang="en-US" lang="v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John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Giuđa Iscariot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③ </a:t>
            </a:r>
            <a:r xmlns:a="http://schemas.openxmlformats.org/drawingml/2006/main">
              <a:rPr altLang="ko-KR" lang="vi" sz="2800">
                <a:solidFill>
                  <a:srgbClr val="ff0000"/>
                </a:solidFill>
              </a:rPr>
              <a:t>Peter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vi" sz="3600"/>
              <a:t>Bây giờ ta, Chúa và Thầy của các con, đã rửa chân cho các con thì các con cũng hãy rửa chân cho nhau.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John</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85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Chúa Giêsu cầu nguyện trên đồi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vi" altLang="ko-KR" sz="3600"/>
              <a:t>Đi xa hơn một chút, Người sấp mặt xuống đất và cầu nguyện: “Cha ơi, nếu có thể được, xin cất chén này khỏi con. Nhưng không theo ý con mà theo ý Cha”.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Matthew</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Sau bữa tối, Chúa Giêsu cùng các môn đệ đi đến một nơi gọi là Ghết-sê-ma-nê.</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vi" altLang="ko-KR" sz="3000">
                <a:solidFill>
                  <a:schemeClr val="tx1">
                    <a:lumMod val="65000"/>
                    <a:lumOff val="35000"/>
                  </a:schemeClr>
                </a:solidFill>
              </a:rPr>
              <a:t>Chúa Giêsu nói với các môn đệ: “Tâm hồn Thầy buồn đến chết được. Ở lại đây và canh chừng cùng tôi.”</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“Lạy Cha, nếu có thể được, xin cất chén này khỏi Con. Nhưng không theo ý Con mà theo ý Cha.” Chúa Giêsu đã cầu nguyện tha thiết. Nhưng các môn đệ lại ngủ say.</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Chúa Giêsu đánh thức các môn đệ dậy: “Các con không thể thức cùng Thầy một giờ được sao? Nhìn. Kẻ phản bội tôi đến đây để bắt tôi.”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Cuối cùng, Chúa Giêsu đi theo những người đến bắt Người. Đó là cái chết để trả giá cho tội lỗi của chúng ta trên thập tự giá như Chúa mong muốn.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Nhưng trước khi Chúa Giêsu đến thì Ngài đã chết.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solidFill>
                  <a:srgbClr val="ff0000"/>
                </a:solidFill>
              </a:rPr>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vi" altLang="ko-KR" sz="3600">
                <a:solidFill>
                  <a:schemeClr val="tx1">
                    <a:lumMod val="65000"/>
                    <a:lumOff val="35000"/>
                  </a:schemeClr>
                </a:solidFill>
              </a:rPr>
              <a:t>Thật đau đớn khi Chúa Giêsu chịu chết để đền tội cho chúng ta trên thập giá, nhưng Người hoàn toàn vâng phục</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vi" altLang="ko-KR" sz="3600">
                <a:solidFill>
                  <a:schemeClr val="tx1">
                    <a:lumMod val="65000"/>
                    <a:lumOff val="35000"/>
                  </a:schemeClr>
                </a:solidFill>
              </a:rPr>
              <a:t>vì đó là ý Chúa.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vi" altLang="ko-KR" sz="3600">
                <a:solidFill>
                  <a:schemeClr val="tx1">
                    <a:lumMod val="65000"/>
                    <a:lumOff val="35000"/>
                  </a:schemeClr>
                </a:solidFill>
              </a:rPr>
              <a:t>Trước hết chúng ta phải hy vọng rằng ý muốn của Chúa sẽ được thực hiện thay vì ý muốn của tôi trong cuộc sống của chúng ta.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t>Chúa Giêsu là ai?</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rgbClr val="0070c0"/>
                </a:solidFill>
              </a:rPr>
              <a:t>Chúa Giêsu</a:t>
            </a:r>
            <a:r xmlns:a="http://schemas.openxmlformats.org/drawingml/2006/main">
              <a:rPr lang="vi" altLang="en-US" sz="3600">
                <a:solidFill>
                  <a:srgbClr val="0070c0"/>
                </a:solidFill>
              </a:rPr>
              <a:t> </a:t>
            </a:r>
            <a:r xmlns:a="http://schemas.openxmlformats.org/drawingml/2006/main">
              <a:rPr lang="vi" altLang="ko-KR" sz="3600">
                <a:solidFill>
                  <a:srgbClr val="0070c0"/>
                </a:solidFill>
              </a:rPr>
              <a:t>là..</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chemeClr val="tx1">
                    <a:lumMod val="65000"/>
                    <a:lumOff val="35000"/>
                  </a:schemeClr>
                </a:solidFill>
              </a:rPr>
              <a:t>Chúa Giêsu vô tội ở vùng đất này vì Ngài hoàn toàn tuân theo ý muốn của Thiên Chúa.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Chúa Giêsu cầu nguyện ở đâu trước khi bị bắt?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Trong đền thờ Jerusalem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Vườn Ghết-sê-ma-nê</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Phòng trên của Mark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Hồ Galilê</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rgbClr val="ff0000"/>
                </a:solidFill>
              </a:rPr>
              <a:t>② </a:t>
            </a:r>
            <a:r xmlns:a="http://schemas.openxmlformats.org/drawingml/2006/main">
              <a:rPr lang="vi" altLang="ko-KR" sz="2800">
                <a:solidFill>
                  <a:srgbClr val="ff0000"/>
                </a:solidFill>
              </a:rPr>
              <a:t>Vườn Ghết-sê-ma-nê</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vi" altLang="ko-KR" sz="3600"/>
              <a:t>Đi xa hơn một chút, Ngài sấp mặt xuống đất và cầu nguyện: “Cha ơi, nếu có thể được, xin cất chén này khỏi con. Nhưng không theo ý con mà theo ý Cha”.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Matthew</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86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Chúa Giêsu chết trên thập giá.</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vi" altLang="ko-KR" sz="3600"/>
              <a:t>Chúa Giêsu kêu lớn tiếng: “Lạy Cha, con xin phó linh hồn con trong tay Cha”. Nói xong, ông trút hơi thở cuối cùng.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Luke</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23:</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Chúa Giêsu bị quân La Mã bắt, đầu đội mão gai, bị chế nhạo, vác thập giá và dẫn ra ngoài hành quyết lên đồi.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Sau đó, Chúa Giêsu bị đóng đinh trên thập tự giá cùng với hai tên tội phạm. Người dân đứng nhìn, thậm chí những người cai trị còn chế nhạo anh ta.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“Lạy Cha, xin tha cho họ vì họ không biết việc họ làm”. Chúa Giêsu cầu nguyện cho những kẻ giết Ngài.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Chúa Giêsu nói: “Xong rồi!” Và Ngài cúi đầu trút linh hồn.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vi" sz="2800">
                <a:solidFill>
                  <a:schemeClr val="tx1">
                    <a:lumMod val="65000"/>
                    <a:lumOff val="35000"/>
                  </a:schemeClr>
                </a:solidFill>
              </a:rPr>
              <a:t>Em gái của La-xa-rơ nói với Chúa Giê-su là người đến muộn: “Lạy Chúa Giê-su, nếu ngài có mặt ở đây thì anh con đã không chết”.</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Ngay lúc đó bức màn trong đền thờ bị xé làm đôi từ trên xuống dưới. Mặt đất rung chuyển và đá vỡ ra. Khi những người lính đóng đinh Chúa Giêsu nhìn thấy điều này, họ vô cùng sợ hãi và kêu lên: "Chắc chắn ông ta là Con Thiên Chúa!"</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vi" altLang="ko-KR" sz="3600">
                <a:solidFill>
                  <a:schemeClr val="tx1">
                    <a:lumMod val="65000"/>
                    <a:lumOff val="35000"/>
                  </a:schemeClr>
                </a:solidFill>
              </a:rPr>
              <a:t>Chúa Giêsu vô tội đã chịu đau khổ và chết thay cho chúng ta, và trả giá cho tội lỗi của chúng ta.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vi" altLang="ko-KR" sz="3600">
                <a:solidFill>
                  <a:schemeClr val="tx1">
                    <a:lumMod val="65000"/>
                    <a:lumOff val="35000"/>
                  </a:schemeClr>
                </a:solidFill>
              </a:rPr>
              <a:t>Vì vậy, chúng tôi không cần phải trả tiền cho chính mình.</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vi" altLang="ko-KR" sz="3600">
                <a:solidFill>
                  <a:schemeClr val="tx1">
                    <a:lumMod val="65000"/>
                    <a:lumOff val="35000"/>
                  </a:schemeClr>
                </a:solidFill>
              </a:rPr>
              <a:t>Chúng ta đã được cứu nhờ Chúa Giêsu.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vi" altLang="ko-KR" sz="3600">
                <a:solidFill>
                  <a:schemeClr val="tx1">
                    <a:lumMod val="65000"/>
                    <a:lumOff val="35000"/>
                  </a:schemeClr>
                </a:solidFill>
              </a:rPr>
              <a:t>Chúng ta không được quên điều này dù chỉ một giây phút.</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t>Chúa Giêsu là ai?</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rgbClr val="0070c0"/>
                </a:solidFill>
              </a:rPr>
              <a:t>Jesus là..</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chemeClr val="tx1">
                    <a:lumMod val="65000"/>
                    <a:lumOff val="35000"/>
                  </a:schemeClr>
                </a:solidFill>
              </a:rPr>
              <a:t>Chúa Giêsu là Đấng Cứu Độ đã cứu chúng ta bằng cách chết thay tội lỗi chúng ta trên thập giá.</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Chúa Giêsu bị đóng đinh với ai?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Đệ tử</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Phụ nữ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Linh mục</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Tội phạm</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rgbClr val="ff0000"/>
                </a:solidFill>
              </a:rPr>
              <a:t>④ </a:t>
            </a:r>
            <a:r xmlns:a="http://schemas.openxmlformats.org/drawingml/2006/main">
              <a:rPr lang="vi" altLang="ko-KR" sz="2800">
                <a:solidFill>
                  <a:srgbClr val="ff0000"/>
                </a:solidFill>
              </a:rPr>
              <a:t>Tội phạm</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vi" altLang="ko-KR" sz="3600"/>
              <a:t>Chúa Giêsu kêu lớn tiếng: “Lạy Cha, con xin phó linh hồn con trong tay Cha”. Nói xong, ông trút hơi thở cuối cùng.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Luke</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23:</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87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Ngôi mộ trống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vi" altLang="ko-KR" sz="3600"/>
              <a:t>Lúc này, bà quay lại và thấy Chúa Giêsu đang đứng đó, nhưng bà không nhận ra đó là Chúa Giêsu.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John</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20:</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Mary Magdalene đến mộ để gặp Chúa Giêsu đã chết. Tuy nhiên, cánh cửa đá của ngôi mộ đã mở.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Không có xác Chúa Giêsu trong mộ. Mary nghĩ ai đó đã đánh cắp xác Chúa Giêsu.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Thiên thần xuất hiện và hỏi. "Tại sao bạn khóc?" Mary trả lời: “Có người đã trộm xác Chúa Giêsu.”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Chúa Giêsu bảo: “Hãy dỡ bỏ cửa mộ bằng đá”. Chúa Giêsu ra lệnh: “Hãy ra đi, Ladarô”.</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Và khi cô quay lại, đó là Chúa Giêsu đã sống lại. Nhưng Ma-ri không nhận ra Chúa Giê-su. Cô không nghĩ Chúa Giêsu sẽ sống lại.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“Mary…” Chỉ khi Chúa Giêsu gọi, Maria mới nhận ra Người. “Lạy Chúa, Ngài thật sự đã sống lại.” Chúa Giê-su đã sống lại ba ngày sau khi chết.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vi" altLang="ko-KR" sz="3300">
                <a:solidFill>
                  <a:schemeClr val="tx1">
                    <a:lumMod val="65000"/>
                    <a:lumOff val="35000"/>
                  </a:schemeClr>
                </a:solidFill>
              </a:rPr>
              <a:t>Không có ai trên thế giới chết</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vi" altLang="ko-KR" sz="3300">
                <a:solidFill>
                  <a:schemeClr val="tx1">
                    <a:lumMod val="65000"/>
                    <a:lumOff val="35000"/>
                  </a:schemeClr>
                </a:solidFill>
              </a:rPr>
              <a:t>và sống lại.</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vi" altLang="ko-KR" sz="3300">
                <a:solidFill>
                  <a:schemeClr val="tx1">
                    <a:lumMod val="65000"/>
                    <a:lumOff val="35000"/>
                  </a:schemeClr>
                </a:solidFill>
              </a:rPr>
              <a:t>Nhưng người duy nhất là Chúa Giêsu, Đấng đã sống lại từ cõi chết, vẫn còn sống.</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vi" altLang="ko-KR" sz="3300">
                <a:solidFill>
                  <a:schemeClr val="tx1">
                    <a:lumMod val="65000"/>
                    <a:lumOff val="35000"/>
                  </a:schemeClr>
                </a:solidFill>
              </a:rPr>
              <a:t>Kinh thánh nói rằng những người tin vào Chúa Giêsu cũng sống lại</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vi" altLang="ko-KR" sz="3300">
                <a:solidFill>
                  <a:schemeClr val="tx1">
                    <a:lumMod val="65000"/>
                    <a:lumOff val="35000"/>
                  </a:schemeClr>
                </a:solidFill>
              </a:rPr>
              <a:t>giống như Chúa Giêsu.</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vi" altLang="ko-KR" sz="3300">
                <a:solidFill>
                  <a:schemeClr val="tx1">
                    <a:lumMod val="65000"/>
                    <a:lumOff val="35000"/>
                  </a:schemeClr>
                </a:solidFill>
              </a:rPr>
              <a:t>Vì vậy chúng ta không được mất hy vọng</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vi" altLang="ko-KR" sz="3300">
                <a:solidFill>
                  <a:schemeClr val="tx1">
                    <a:lumMod val="65000"/>
                    <a:lumOff val="35000"/>
                  </a:schemeClr>
                </a:solidFill>
              </a:rPr>
              <a:t>cho sự sống vĩnh cửu.</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t>Chúa Giêsu là ai?</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rgbClr val="0070c0"/>
                </a:solidFill>
              </a:rPr>
              <a:t>Jesus là..</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chemeClr val="tx1">
                    <a:lumMod val="65000"/>
                    <a:lumOff val="35000"/>
                  </a:schemeClr>
                </a:solidFill>
              </a:rPr>
              <a:t>Chúa Giêsu là Chúa chiến thắng, Đấng đã chiến thắng cái chết và sống lại.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Ma-ri nghĩ gì khi thấy không có Chúa Giê-su trong mộ?</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Chúa Giêsu đã phục sinh!</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Đây không phải là mộ của Chúa Giêsu!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Ai đó đã đánh cắp xác của Chúa Giêsu!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Các môn đệ đã mua xác Chúa Giêsu!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rgbClr val="ff0000"/>
                </a:solidFill>
              </a:rPr>
              <a:t>③ </a:t>
            </a:r>
            <a:r xmlns:a="http://schemas.openxmlformats.org/drawingml/2006/main">
              <a:rPr lang="vi" altLang="ko-KR" sz="2800">
                <a:solidFill>
                  <a:srgbClr val="ff0000"/>
                </a:solidFill>
              </a:rPr>
              <a:t>Ai đó đã đánh cắp xác của Chúa Giêsu!</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vi" altLang="ko-KR" sz="3600"/>
              <a:t>Lúc này, bà quay lại và thấy Chúa Giêsu đang đứng đó, nhưng bà không nhận ra đó là Chúa Giêsu.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John</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20:</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88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Chúa Giêsu đã lên trời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vi" altLang="ko-KR" sz="3600"/>
              <a:t>Nói xong, Ngài được đưa lên ngay trước mắt họ, và có một đám mây che Ngài khỏi tầm mắt của họ.</a:t>
            </a:r>
            <a:r xmlns:a="http://schemas.openxmlformats.org/drawingml/2006/main">
              <a:rPr lang="v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Hành vi</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Các môn đệ, những người không biết rằng Chúa Giêsu đã sống lại, đã rất sợ hãi và thất vọng.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Chúa Giêsu phục sinh đến đứng giữa họ, cho họ xem tay và cạnh sườn rồi nói: “Đừng nghi ngờ và hãy tin”.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vi" sz="2800">
                <a:solidFill>
                  <a:schemeClr val="tx1">
                    <a:lumMod val="65000"/>
                    <a:lumOff val="35000"/>
                  </a:schemeClr>
                </a:solidFill>
              </a:rPr>
              <a:t>Thế rồi thật ngạc nhiên, ba ngày sau khi chết, Lazarus bước ra ngoài. Mọi người rất vui mừng khi thấy điều này và ca ngợi Chúa.</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Sau đó, Chúa Giêsu nói rằng Ngài sẽ trở về với Cha Ngài là Thiên Chúa và hứa rằng Ngài sẽ sai Chúa Thánh Thần đến.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vi" altLang="ko-KR" sz="3000">
                <a:solidFill>
                  <a:schemeClr val="tx1">
                    <a:lumMod val="65000"/>
                    <a:lumOff val="35000"/>
                  </a:schemeClr>
                </a:solidFill>
              </a:rPr>
              <a:t>Và Chúa Giêsu đã truyền cho các môn đệ của Người phải làm chứng cho Người cho đến tận thế, rao giảng Tin Mừng và giảng dạy lời Chúa.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Sau khi hoàn thành mọi sứ mệnh trên vùng đất này, Chúa Giêsu đã lên trời trước mặt các môn đệ. Và anh ấy đã hứa với chúng tôi rằng một ngày nào đó anh ấy sẽ quay lại vùng đất này.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vi" altLang="ko-KR" sz="3600">
                <a:solidFill>
                  <a:schemeClr val="tx1">
                    <a:lumMod val="65000"/>
                    <a:lumOff val="35000"/>
                  </a:schemeClr>
                </a:solidFill>
              </a:rPr>
              <a:t>Chúa Giêsu đã ra lệnh cho các môn đệ rao giảng Tin Mừng cho đến tận cùng trái đất trước khi Ngài về trời.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vi" altLang="ko-KR" sz="3600">
                <a:solidFill>
                  <a:schemeClr val="tx1">
                    <a:lumMod val="65000"/>
                    <a:lumOff val="35000"/>
                  </a:schemeClr>
                </a:solidFill>
              </a:rPr>
              <a:t>Giáo Hội là một nhóm môn đệ của Chúa Giêsu.</a:t>
            </a:r>
            <a:r xmlns:a="http://schemas.openxmlformats.org/drawingml/2006/main">
              <a:rPr lang="vi" altLang="en-US" sz="3600">
                <a:solidFill>
                  <a:schemeClr val="tx1">
                    <a:lumMod val="65000"/>
                    <a:lumOff val="35000"/>
                  </a:schemeClr>
                </a:solidFill>
              </a:rPr>
              <a:t> </a:t>
            </a:r>
            <a:r xmlns:a="http://schemas.openxmlformats.org/drawingml/2006/main">
              <a:rPr lang="vi" altLang="ko-KR" sz="3600">
                <a:solidFill>
                  <a:schemeClr val="tx1">
                    <a:lumMod val="65000"/>
                    <a:lumOff val="35000"/>
                  </a:schemeClr>
                </a:solidFill>
              </a:rPr>
              <a:t>Là môn đệ của Chúa Giêsu, chúng ta phải rao giảng phúc âm khắp nơi. Và chúng ta phải là những chứng nhân cho Chúa Giêsu.</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t>Chúa Giêsu là ai?</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rgbClr val="0070c0"/>
                </a:solidFill>
              </a:rPr>
              <a:t>Jesus là..</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chemeClr val="tx1">
                    <a:lumMod val="65000"/>
                    <a:lumOff val="35000"/>
                  </a:schemeClr>
                </a:solidFill>
              </a:rPr>
              <a:t>Chúa Giêsu vẫn còn sống, đang ngự bên hữu Thiên Chúa và Ngài sẽ trở lại trần gian như đã hứa.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Chúa Giêsu phục sinh đã cho các môn đệ thấy điều gì?</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Dấu móng tay ở bàn tay và bàn chân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Vết gai trên đầu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Dấu vết roi ở mặt sau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Vết bầm tím trên mặt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rgbClr val="ff0000"/>
                </a:solidFill>
              </a:rPr>
              <a:t>① </a:t>
            </a:r>
            <a:r xmlns:a="http://schemas.openxmlformats.org/drawingml/2006/main">
              <a:rPr lang="vi" altLang="ko-KR" sz="2800">
                <a:solidFill>
                  <a:srgbClr val="ff0000"/>
                </a:solidFill>
              </a:rPr>
              <a:t>Dấu móng tay ở bàn tay và bàn chân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vi" altLang="ko-KR" sz="3600"/>
              <a:t>Nói xong, Ngài được đưa lên ngay trước mắt họ, và có một đám mây che Ngài khỏi tầm mắt của họ.</a:t>
            </a:r>
            <a:r xmlns:a="http://schemas.openxmlformats.org/drawingml/2006/main">
              <a:rPr lang="v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Hành vi</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89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Chúa Thánh Thần đã đến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vi" altLang="ko-KR" sz="3600"/>
              <a:t>Tất cả đều được tràn đầy Thánh Thần và bắt đầu nói các thứ tiếng khác tùy theo Thánh Thần ban cho họ.</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Hành vi</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Các môn đệ đã đến Giêrusalem như Chúa Giêsu đã nói. Khi ngày Lễ Ngũ Tuần đến, tất cả họ đều tụ tập tại một nơi.</a:t>
            </a:r>
            <a:r xmlns:a="http://schemas.openxmlformats.org/drawingml/2006/main">
              <a:rPr lang="v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chemeClr val="tx1">
                    <a:lumMod val="65000"/>
                    <a:lumOff val="35000"/>
                  </a:schemeClr>
                </a:solidFill>
              </a:rPr>
              <a:t>Chúa Giê-su làm cho La-xa-rơ sống lại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bằng lời nói của anh ấy.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Một ngày nào đó chúng ta sẽ chết, nhưng chúng ta sẽ được sống lại vì chúng ta tin vào Chúa Giêsu.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Bạn phải là một Kitô hữu sống với niềm hy vọng phục sinh.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Bỗng có tiếng như tiếng gió thổi mạnh ùa vào đầy cả căn nhà nơi họ đang ngồi.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Sau đó, có một lưỡi lửa trên đầu mỗi người, sau đó tất cả họ đều được tràn đầy Chúa Thánh Thần và bắt đầu nói các ngôn ngữ khác.</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vi" altLang="ko-KR" sz="3000">
                <a:solidFill>
                  <a:schemeClr val="tx1">
                    <a:lumMod val="65000"/>
                    <a:lumOff val="35000"/>
                  </a:schemeClr>
                </a:solidFill>
              </a:rPr>
              <a:t>Khi mọi người ngạc nhiên thì Phi-e-rơ bắt đầu rao giảng cho họ về Chúa Giê-su và Phúc Âm.</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Mọi người lắng nghe phúc âm, ăn năn và rửa tội. Hơn 3.000 người đã được rửa tội vào ngày hôm đó.</a:t>
            </a:r>
            <a:r xmlns:a="http://schemas.openxmlformats.org/drawingml/2006/main">
              <a:rPr lang="v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solidFill>
                  <a:schemeClr val="tx1">
                    <a:lumMod val="65000"/>
                    <a:lumOff val="35000"/>
                  </a:schemeClr>
                </a:solidFill>
              </a:rPr>
              <a:t>Chúa Giêsu đã sai Chúa Thánh Thần đến với các môn đệ của Người.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Đức Thánh Linh đã ban cho Phi-e-rơ sự khôn ngoan và quyền năng để rao giảng Phúc âm.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Chúa Thánh Thần ngự trong lòng tất cả những ai tin vào Chúa Giêsu.</a:t>
            </a:r>
            <a:r xmlns:a="http://schemas.openxmlformats.org/drawingml/2006/main">
              <a:rPr lang="vi" altLang="en-US" sz="3200">
                <a:solidFill>
                  <a:schemeClr val="tx1">
                    <a:lumMod val="65000"/>
                    <a:lumOff val="35000"/>
                  </a:schemeClr>
                </a:solidFill>
              </a:rPr>
              <a:t> </a:t>
            </a:r>
            <a:r xmlns:a="http://schemas.openxmlformats.org/drawingml/2006/main">
              <a:rPr lang="vi" altLang="ko-KR" sz="3200">
                <a:solidFill>
                  <a:schemeClr val="tx1">
                    <a:lumMod val="65000"/>
                    <a:lumOff val="35000"/>
                  </a:schemeClr>
                </a:solidFill>
              </a:rPr>
              <a:t>Đừng quên rằng Chúa Thánh Thần là Đấng ban cho chúng ta sự khôn ngoan và lòng can đảm để rao giảng Tin Mừng, cũng như Ngài đã ban cho Phêrô sự khôn ngoan và quyền năng.</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t>Chúa Giêsu là ai?</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rgbClr val="0070c0"/>
                </a:solidFill>
              </a:rPr>
              <a:t>Jesus là..</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chemeClr val="tx1">
                    <a:lumMod val="65000"/>
                    <a:lumOff val="35000"/>
                  </a:schemeClr>
                </a:solidFill>
              </a:rPr>
              <a:t>Chúa Giêsu sai Chúa Thánh Thần đến với tất cả những ai tin vào Người để giúp đỡ chúng ta.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Họ đã nghe được điều gì khi Đức Thánh Linh đến?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tiếng kèn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sấm sét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cơn gió dữ dội thổi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âm thanh của lời cầu nguyện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rgbClr val="ff0000"/>
                </a:solidFill>
              </a:rPr>
              <a:t>③ </a:t>
            </a:r>
            <a:r xmlns:a="http://schemas.openxmlformats.org/drawingml/2006/main">
              <a:rPr lang="vi" altLang="ko-KR" sz="2800">
                <a:solidFill>
                  <a:srgbClr val="ff0000"/>
                </a:solidFill>
              </a:rPr>
              <a:t>cơn gió dữ dội thổi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vi" altLang="ko-KR" sz="3600"/>
              <a:t>Tất cả đều được tràn đầy Thánh Thần và bắt đầu nói các thứ tiếng khác tùy theo Thánh Thần ban cho họ.</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Hành vi</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90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Philip giảng Tin Mừng cho người Ethiopia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vi" altLang="ko-KR" sz="3600"/>
              <a:t>Sau đó Phi-líp bắt đầu với đoạn Kinh thánh đó và kể cho ông nghe tin mừng về Chúa Giê-su.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Hành vi</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số 8:</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vi" sz="4000"/>
              <a:t>Vì con ta đây đã chết mà sống lại; anh ta đã bị mất và được tìm thấy.' Thế là họ bắt đầu ăn mừng.</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Luke</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t>Chúa Giêsu là ai?</a:t>
            </a:r>
            <a:r xmlns:a="http://schemas.openxmlformats.org/drawingml/2006/main">
              <a:rPr altLang="en-US" lang="v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Jesus là..</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là chủ sự sống, Đấng làm cho kẻ chết sống lại.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Một ngày nọ, thiên sứ của Chúa bảo Phi-líp, người đã tin Chúa Giê-su, “Hãy đi về phía nam, trên con đường sa mạc.”</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vi" altLang="ko-KR" sz="3100">
                <a:solidFill>
                  <a:schemeClr val="tx1">
                    <a:lumMod val="65000"/>
                    <a:lumOff val="35000"/>
                  </a:schemeClr>
                </a:solidFill>
              </a:rPr>
              <a:t>Anh ấy bắt đầu đến sa mạc phía nam như thiên thần đã nói. Anh tự hỏi tại sao thiên thần lại gửi anh đến </a:t>
            </a:r>
            <a:r xmlns:a="http://schemas.openxmlformats.org/drawingml/2006/main">
              <a:rPr lang="vi"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Khi đó, viên hoạn quan cai quản tiền bạc của đất nước Ethiopia đang ngồi trên xe ngựa đọc những bài viết của nhà tiên tri Isaia. Philip đến gần và hỏi. "Bạn có hiểu bạn đang đọc gì không?"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“Làm sao tôi có thể hiểu được,” anh ấy nói, “trừ khi có ai đó giải thích cho tôi?” Phi-líp bắt đầu với đoạn Kinh thánh đó và kể cho ông nghe tin mừng về Chúa Giê-su.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Sau khi người Ê-thi-ô-bi tiếp nhận Chúa Giê-su, ông vui vẻ trở về quê hương. Philip cảm ơn Chúa Thánh Thần đã dẫn dắt ông đến đó.</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solidFill>
                  <a:schemeClr val="tx1">
                    <a:lumMod val="65000"/>
                    <a:lumOff val="35000"/>
                  </a:schemeClr>
                </a:solidFill>
              </a:rPr>
              <a:t>Philip không thể hiểu hết được nhưng đã tuân theo mệnh lệnh của Chúa Thánh Thần. Để ông có thể rao giảng phúc âm cho người Ê-thi-ô-bi.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Đôi khi chúng ta ở trong một tình huống mà chúng ta không thể hiểu được.</a:t>
            </a:r>
            <a:r xmlns:a="http://schemas.openxmlformats.org/drawingml/2006/main">
              <a:rPr lang="vi" altLang="en-US" sz="3200">
                <a:solidFill>
                  <a:schemeClr val="tx1">
                    <a:lumMod val="65000"/>
                    <a:lumOff val="35000"/>
                  </a:schemeClr>
                </a:solidFill>
              </a:rPr>
              <a:t> </a:t>
            </a:r>
            <a:r xmlns:a="http://schemas.openxmlformats.org/drawingml/2006/main">
              <a:rPr lang="vi" altLang="ko-KR" sz="3200">
                <a:solidFill>
                  <a:schemeClr val="tx1">
                    <a:lumMod val="65000"/>
                    <a:lumOff val="35000"/>
                  </a:schemeClr>
                </a:solidFill>
              </a:rPr>
              <a:t>Nhưng nếu bạn tin cậy Chúa và vâng phục Ngài trong Đức Thánh Linh ngay lúc đó, bạn cũng có thể là một người có đức tin.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người rao giảng phúc âm.</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t>Chúa Giêsu là ai?</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rgbClr val="0070c0"/>
                </a:solidFill>
              </a:rPr>
              <a:t>Jesus là..</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chemeClr val="tx1">
                    <a:lumMod val="65000"/>
                    <a:lumOff val="35000"/>
                  </a:schemeClr>
                </a:solidFill>
              </a:rPr>
              <a:t>Chúa Giêsu là người dẫn dắt mối quan hệ mà chúng ta nên gặp gỡ.</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Thái giám người Ethiopia mà Philip gặp phụ trách là gì?</a:t>
            </a:r>
            <a:r xmlns:a="http://schemas.openxmlformats.org/drawingml/2006/main">
              <a:rPr lang="v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Ông phụ trách quân đội.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Anh ấy là một đầu bếp của đất nước mình.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Anh ấy</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đã từng là</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TRONG</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thù lao</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của</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của anh ấy</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đất nước</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tiền bạc.</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Ông ta kiểm soát việc thờ cúng của đất nước.</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rgbClr val="ff0000"/>
                </a:solidFill>
              </a:rPr>
              <a:t>③ </a:t>
            </a:r>
            <a:r xmlns:a="http://schemas.openxmlformats.org/drawingml/2006/main">
              <a:rPr lang="vi" altLang="ko-KR" sz="2800">
                <a:solidFill>
                  <a:srgbClr val="ff0000"/>
                </a:solidFill>
              </a:rPr>
              <a:t>Ông chịu trách nhiệm về tiền bạc của đất nước mình.</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vi" altLang="ko-KR" sz="3600"/>
              <a:t>Sau đó Phi-líp bắt đầu với đoạn Kinh thánh đó và kể cho ông nghe tin mừng về Chúa Giê-su.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Hành vi</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số 8:</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91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Sau-lơ Gặp Chúa Giê-xu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Câu đố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Đã bao nhiêu ngày trôi qua kể từ khi La-xa-rơ chết khi Chúa Giê-su đến?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một ngày</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hai ngày</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ba ngày</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bốn ngày</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③ </a:t>
            </a:r>
            <a:r xmlns:a="http://schemas.openxmlformats.org/drawingml/2006/main">
              <a:rPr altLang="ko-KR" lang="vi" sz="2800">
                <a:solidFill>
                  <a:srgbClr val="ff0000"/>
                </a:solidFill>
              </a:rPr>
              <a:t>ba ngày</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vi" altLang="ko-KR" sz="3600"/>
              <a:t>Ông ngã xuống đất và nghe có tiếng nói với ông: “Sau-lơ, Sau-lơ, sao ngươi bắt bớ ta?”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Hành vi</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9:</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Có một người tên là Sau-lơ ghét những người tin Chúa Giê-su và ghét hội thánh.</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vi" altLang="ko-KR" sz="3000">
                <a:solidFill>
                  <a:schemeClr val="tx1">
                    <a:lumMod val="65000"/>
                    <a:lumOff val="35000"/>
                  </a:schemeClr>
                </a:solidFill>
              </a:rPr>
              <a:t>Sau-lơ ghét Chúa Giê-su đến nỗi ông đến Đa-mách để bắt những người theo đạo Cơ đốc.</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Khi ông đến gần Đa-mách trong cuộc hành trình, đột nhiên có một luồng ánh sáng từ trời chiếu xuống xung quanh ông. Ông nghe có tiếng nói: “Sau-lơ, Sau-lơ, sao ngươi bắt bớ ta?”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“Chúa là ai?” Saul hỏi. “Ta là Giêsu mà ngươi đang bắt bớ.” Sau-lơ ngạc nhiên vì Chúa Giê-su còn sống. Ông tưởng Chúa Giêsu đã chết.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Saul, người đã gặp Chúa Giêsu, đã trở thành một con người mới. Vì vậy, ông trở thành Sứ đồ Phao-lô, người đã làm việc chăm chỉ để rao giảng phúc âm cho dân ngoại và viết nhiều sách Kinh thánh.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solidFill>
                  <a:schemeClr val="tx1">
                    <a:lumMod val="65000"/>
                    <a:lumOff val="35000"/>
                  </a:schemeClr>
                </a:solidFill>
              </a:rPr>
              <a:t>Sau-lơ là người bắt bớ Hội thánh, nhưng Đức Chúa Trời gọi ông là sứ đồ.</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Saul, người đã gặp Chúa Giêsu, đã sống một cuộc sống hoàn toàn khác so với trước đây.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Bạn đã thực hiện những thay đổi gì</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kể từ khi bạn gặp Chúa Giêsu?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Những ai gặp Chúa Giêsu phải sống một cuộc sống khác hơn bao giờ hết.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t>Chúa Giêsu là ai?</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rgbClr val="0070c0"/>
                </a:solidFill>
              </a:rPr>
              <a:t>Jesus là..</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chemeClr val="tx1">
                    <a:lumMod val="65000"/>
                    <a:lumOff val="35000"/>
                  </a:schemeClr>
                </a:solidFill>
              </a:rPr>
              <a:t>Chúa Giêsu là Đấng đã tha thứ cho những kẻ gian ác như Sau-lơ và gọi họ vào làm công nhân.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Tại sao Sau-lơ đi đến Đa-mách?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Bắt giữ những người theo đạo Thiên Chúa.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Đi du lịch.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Thờ cúng.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Rao giảng phúc âm</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rgbClr val="ff0000"/>
                </a:solidFill>
              </a:rPr>
              <a:t>① </a:t>
            </a:r>
            <a:r xmlns:a="http://schemas.openxmlformats.org/drawingml/2006/main">
              <a:rPr lang="vi" altLang="ko-KR" sz="2800">
                <a:solidFill>
                  <a:srgbClr val="ff0000"/>
                </a:solidFill>
              </a:rPr>
              <a:t>Bắt giữ những người theo đạo Thiên Chúa.</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vi" altLang="ko-KR" sz="3600"/>
              <a:t>Ông ngã xuống đất và nghe có tiếng nói với ông: “Sau-lơ, Sau-lơ, sao ngươi bắt bớ ta?”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Hành vi</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9:</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vi" sz="3600"/>
              <a:t>Đức Giêsu nói với bà: “Ta là sự sống lại và là sự sống. Ai tin Ta thì sẽ sống, dù đã chết;</a:t>
            </a:r>
            <a:endParaRPr xmlns:a="http://schemas.openxmlformats.org/drawingml/2006/main" altLang="ko-KR" lang="en-US" sz="3600"/>
          </a:p>
          <a:p>
            <a:pPr xmlns:a="http://schemas.openxmlformats.org/drawingml/2006/main" lvl="0">
              <a:defRPr/>
            </a:pPr>
            <a:r xmlns:a="http://schemas.openxmlformats.org/drawingml/2006/main">
              <a:rPr altLang="ko-KR" lang="vi" sz="3600"/>
              <a:t>và ai sống mà tin vào ta sẽ không bao giờ chết. Bạn có tin điều này không?"</a:t>
            </a:r>
            <a:endParaRPr xmlns:a="http://schemas.openxmlformats.org/drawingml/2006/main" altLang="ko-KR" lang="en-US" sz="3600"/>
          </a:p>
          <a:p>
            <a:pPr xmlns:a="http://schemas.openxmlformats.org/drawingml/2006/main" lvl="0">
              <a:defRPr/>
            </a:pPr>
            <a:r xmlns:a="http://schemas.openxmlformats.org/drawingml/2006/main">
              <a:rPr altLang="ko-KR" lang="vi"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John</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11:</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92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Bạn tốt của Paul, Barnabas.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vi" altLang="ko-KR" sz="3600"/>
              <a:t>Nhưng Barnabas đã đem Người đi và đem đến cho các Tông Đồ. Ông kể cho họ nghe Sau-lơ trong cuộc hành trình của ông đã nhìn thấy Chúa như thế nào và Chúa đã phán với ông như thế nào, cũng như tại Đa-mách ông đã dạn dĩ rao giảng nhân danh Chúa Giê-su như thế nào.</a:t>
            </a:r>
            <a:r xmlns:a="http://schemas.openxmlformats.org/drawingml/2006/main">
              <a:rPr lang="v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Hành vi</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Sau khi Phaolô gặp Chúa Giêsu, ông muốn gặp các môn đệ của Chúa Giêsu.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Nhưng các môn đệ của Chúa Giêsu lại sợ Phaolô. Bởi vì họ không biết rằng sau khi Phao-lô gặp Chúa Giê-su, ông đã trở thành người tin Chúa Giê-su.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Barnabas đã giúp đỡ Paul. “Anh ấy thực sự đã gặp Chúa Giêsu và đã thay đổi hoàn toàn!”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“Tôi cũng đã thấy Phao-lô rao giảng ở Đa-mách, nơi ông ấy đến để bắt giữ những người theo đạo Cơ đốc!” Các môn đệ dễ dàng kết bạn với Phao-lô.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Sau đó, Barnabas và Paul trở thành bạn tốt của nhau và cùng nhau đi khắp thế giới để rao giảng phúc âm.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solidFill>
                  <a:schemeClr val="tx1">
                    <a:lumMod val="65000"/>
                    <a:lumOff val="35000"/>
                  </a:schemeClr>
                </a:solidFill>
              </a:rPr>
              <a:t>Phao-lô, người bắt bớ hội thánh, đã gặp Chúa Giê-su và trở thành một con người mới, nhưng mọi người không tin ông.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Nhưng Đức Chúa Trời đã chuẩn bị cho Ba-na-ba và tạo dựng ông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một người bạn đồng nghiệp tốt của Paul.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Giống như Phaolô và Barnabas, chúng ta nên là những người bạn tốt về đức tin và giúp đỡ lẫn nhau.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t>Chúa Giêsu là ai?</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rgbClr val="0070c0"/>
                </a:solidFill>
              </a:rPr>
              <a:t>Chúa ơi..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chemeClr val="tx1">
                    <a:lumMod val="65000"/>
                    <a:lumOff val="35000"/>
                  </a:schemeClr>
                </a:solidFill>
              </a:rPr>
              <a:t>Chúa Giêsu gửi đến cho chúng ta một người bạn có thể giúp đỡ chúng ta khi chúng ta gặp khó khăn.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Ai đã giúp đỡ Paul và trở thành bạn bè khi anh gặp khó khăn?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Peter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John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Philip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rgbClr val="ff0000"/>
                </a:solidFill>
              </a:rPr>
              <a:t>③ </a:t>
            </a:r>
            <a:r xmlns:a="http://schemas.openxmlformats.org/drawingml/2006/main">
              <a:rPr lang="vi" altLang="ko-KR" sz="2800">
                <a:solidFill>
                  <a:srgbClr val="ff0000"/>
                </a:solidFill>
              </a:rPr>
              <a:t>Barnabas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74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Sự biến hình của Chúa Giêsu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vi" altLang="ko-KR" sz="3600"/>
              <a:t>Nhưng Barnabas đã đem Người đi và đem đến cho các Tông Đồ. Ông kể cho họ nghe Sau-lơ trong cuộc hành trình của ông đã nhìn thấy Chúa như thế nào và Chúa đã phán với ông như thế nào, cũng như tại Đa-mách ông đã dạn dĩ rao giảng nhân danh Chúa Giê-su như thế nào.</a:t>
            </a:r>
            <a:r xmlns:a="http://schemas.openxmlformats.org/drawingml/2006/main">
              <a:rPr lang="v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Hành vi</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93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Dorcas, người đã sống lại.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vi" altLang="ko-KR" sz="3600"/>
              <a:t>Peter đuổi tất cả ra khỏi phòng; rồi anh quỳ xuống và cầu nguyện. Quay về phía người phụ nữ đã chết, anh nói: "Tabitha, đứng dậy đi." Cô mở mắt và nhìn thấy Peter, cô ngồi dậy.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Hành vi</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9:</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Có một đệ tử tên Đô-ca, luôn làm việc thiện và giúp đỡ người nghèo.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Khoảng thời gian đó bà bị bệnh và qua đời. Hàng xóm của cô rất buồn và đã đưa Peter về.</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Khi Peter đến, tất cả những người được cô giúp đỡ đều khóc, khoe bộ quần áo mà anh được tặng.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Peter đuổi tất cả ra khỏi phòng; rồi anh quỳ xuống và cầu nguyện.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“Dorcas, đứng dậy!”, Peter nói. Cô mở mắt và ngồi dậy nhìn Peter. Chứng kiến điều này, mọi người đều vui mừng và nhiều người trong làng đó đã tin Chúa Giêsu.</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solidFill>
                  <a:schemeClr val="tx1">
                    <a:lumMod val="65000"/>
                    <a:lumOff val="35000"/>
                  </a:schemeClr>
                </a:solidFill>
              </a:rPr>
              <a:t>Phi-e-rơ là môn đồ của Chúa Giê-su và ông có thể làm được điều Chúa Giê-su đã làm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khi anh còn ở trên trái đất này.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000">
                <a:solidFill>
                  <a:schemeClr val="tx1">
                    <a:lumMod val="65000"/>
                    <a:lumOff val="35000"/>
                  </a:schemeClr>
                </a:solidFill>
              </a:rPr>
              <a:t>Chúa Giê-su bảo các môn đồ rằng họ cũng sẽ làm điều giống như ngài đã làm.</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vi" altLang="ko-KR" sz="3000">
                <a:solidFill>
                  <a:schemeClr val="tx1">
                    <a:lumMod val="65000"/>
                    <a:lumOff val="35000"/>
                  </a:schemeClr>
                </a:solidFill>
              </a:rPr>
              <a:t>Chúng ta là môn đệ của Chúa Giêsu.</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vi" altLang="ko-KR" sz="3000">
                <a:solidFill>
                  <a:schemeClr val="tx1">
                    <a:lumMod val="65000"/>
                    <a:lumOff val="35000"/>
                  </a:schemeClr>
                </a:solidFill>
              </a:rPr>
              <a:t>Chúng ta cần học và ghi nhớ những gì Chúa Giêsu đã làm ở vùng đất này và làm những điều giống như Chúa Giêsu.</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t>Chúa Giêsu là ai?</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rgbClr val="0070c0"/>
                </a:solidFill>
              </a:rPr>
              <a:t>Chúa ơi..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chemeClr val="tx1">
                    <a:lumMod val="65000"/>
                    <a:lumOff val="35000"/>
                  </a:schemeClr>
                </a:solidFill>
              </a:rPr>
              <a:t>Chúa Giêsu ban cho các môn đệ quyền năng để họ rao giảng Tin Mừng.</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vi" sz="3600"/>
              <a:t>Ở đó, ông đã được biến hình trước mặt họ. Mặt Ngài chiếu sáng như mặt trời, y phục Ngài trở nên trắng như ánh sáng.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Matthew</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17:</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Khi Phi-e-rơ đến Đô-ca, mọi người rất buồn và họ đã cho ông xem những gì?</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Quần áo do Dorcas may.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Bữa ăn do Dorcas nấu.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Con trai của Dorcas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Thư của Dorcas.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rgbClr val="ff0000"/>
                </a:solidFill>
              </a:rPr>
              <a:t>① </a:t>
            </a:r>
            <a:r xmlns:a="http://schemas.openxmlformats.org/drawingml/2006/main">
              <a:rPr lang="vi" altLang="ko-KR" sz="2800">
                <a:solidFill>
                  <a:srgbClr val="ff0000"/>
                </a:solidFill>
              </a:rPr>
              <a:t>Quần áo do Dorcas may.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vi" altLang="ko-KR" sz="3600"/>
              <a:t>Peter đuổi tất cả ra khỏi phòng; rồi anh quỳ xuống và cầu nguyện. Quay về phía người phụ nữ đã chết, anh nói: "Tabitha, đứng dậy đi." Cô mở mắt và nhìn thấy Peter, cô ngồi dậy.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Hành vi</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9:</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94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Cọt-nây, một người ngoại được cứu</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vi" altLang="ko-KR" sz="3600"/>
              <a:t>Những tín hữu được cắt bao quy đầu cùng đến với Phi-e-rơ đã rất ngạc nhiên khi thấy ân tứ của Đức Thánh Linh đã được đổ xuống ngay cả trên dân ngoại.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Công vụ 10:</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vi" altLang="ko-KR" sz="2500">
                <a:solidFill>
                  <a:schemeClr val="tx1">
                    <a:lumMod val="65000"/>
                    <a:lumOff val="35000"/>
                  </a:schemeClr>
                </a:solidFill>
              </a:rPr>
              <a:t>Tại Caesarea có một người tên là Cornelius, một đội trưởng trong Trung đoàn Ý.</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vi" altLang="ko-KR" sz="2500">
                <a:solidFill>
                  <a:schemeClr val="tx1">
                    <a:lumMod val="65000"/>
                    <a:lumOff val="35000"/>
                  </a:schemeClr>
                </a:solidFill>
              </a:rPr>
              <a:t>Ông và cả gia đình đều sùng đạo và kính sợ Chúa; ông đã hào phóng giúp đỡ những người gặp khó khăn và thường xuyên cầu nguyện với Chúa.</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Một ngày nọ, Cọt-nây nghe thấy tiếng Chúa khi đang cầu nguyện. “Hãy cử người đến làm một người tên là Peter.”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vi" altLang="ko-KR" sz="2400">
                <a:solidFill>
                  <a:schemeClr val="tx1">
                    <a:lumMod val="65000"/>
                    <a:lumOff val="35000"/>
                  </a:schemeClr>
                </a:solidFill>
              </a:rPr>
              <a:t>Lúc đó, Phi-e-rơ cũng nhìn thấy khải tượng trong lúc cầu nguyện. Đức Chúa Trời ban cho ông những con vật từ trên trời mà người Do Thái không được ăn và ra lệnh cho ông ăn.</a:t>
            </a:r>
            <a:r xmlns:a="http://schemas.openxmlformats.org/drawingml/2006/main">
              <a:rPr lang="vi" altLang="en-US" sz="2400">
                <a:solidFill>
                  <a:schemeClr val="tx1">
                    <a:lumMod val="65000"/>
                    <a:lumOff val="35000"/>
                  </a:schemeClr>
                </a:solidFill>
              </a:rPr>
              <a:t> </a:t>
            </a:r>
            <a:r xmlns:a="http://schemas.openxmlformats.org/drawingml/2006/main">
              <a:rPr lang="vi" altLang="ko-KR" sz="2400">
                <a:solidFill>
                  <a:schemeClr val="tx1">
                    <a:lumMod val="65000"/>
                    <a:lumOff val="35000"/>
                  </a:schemeClr>
                </a:solidFill>
              </a:rPr>
              <a:t>“Đừng gọi bất cứ điều gì là ô uế mà Chúa đã làm cho sạch.”</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Cuối cùng, Phi-e-rơ đi theo những người mà Cọt-nây sai đến và đến nhà Cọt-nây.</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vi" altLang="ko-KR" sz="2400">
                <a:solidFill>
                  <a:schemeClr val="tx1">
                    <a:lumMod val="65000"/>
                    <a:lumOff val="35000"/>
                  </a:schemeClr>
                </a:solidFill>
              </a:rPr>
              <a:t>Phi-e-rơ đã thuyết giảng cho họ về Chúa Giê-su và phúc âm cho Cọt-nây và gia đình ông. Bấy giờ Đức Thánh Linh ngự xuống trên họ. Anh ấy nhận ra khi nhìn vào điều này; “Ngay cả dân ngoại cũng có thể được cứu nếu họ tin vào Chúa Giêsu!”</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vi" altLang="ko-KR" sz="3400">
                <a:solidFill>
                  <a:schemeClr val="tx1">
                    <a:lumMod val="65000"/>
                    <a:lumOff val="35000"/>
                  </a:schemeClr>
                </a:solidFill>
              </a:rPr>
              <a:t>Phi-e-rơ nghĩ chỉ có người Do Thái mới có thể tin Chúa Giê-su và được cứu.</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vi" altLang="ko-KR" sz="3400">
                <a:solidFill>
                  <a:schemeClr val="tx1">
                    <a:lumMod val="65000"/>
                    <a:lumOff val="35000"/>
                  </a:schemeClr>
                </a:solidFill>
              </a:rPr>
              <a:t>Nhưng phúc âm của Đức Chúa Trời không có sự phân biệt đối xử giữa tất cả mọi người trên thế giới.</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vi" altLang="ko-KR" sz="3400">
                <a:solidFill>
                  <a:schemeClr val="tx1">
                    <a:lumMod val="65000"/>
                    <a:lumOff val="35000"/>
                  </a:schemeClr>
                </a:solidFill>
              </a:rPr>
              <a:t>Chúng ta phải rao giảng phúc âm cho mọi người trên thế giới để họ được cứu.</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Chúa Giêsu đem riêng Phêrô, Giacôbê và Gioan lên một ngọn núi cao.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t>Chúa Giêsu là ai?</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rgbClr val="0070c0"/>
                </a:solidFill>
              </a:rPr>
              <a:t>Chúa ơi..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chemeClr val="tx1">
                    <a:lumMod val="65000"/>
                    <a:lumOff val="35000"/>
                  </a:schemeClr>
                </a:solidFill>
              </a:rPr>
              <a:t>Chúa Giêsu ban ơn cứu độ cho tất cả những ai tin vào Người, bất kể quốc tịch hay địa vị.</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solidFill>
                  <a:srgbClr val="ff0000"/>
                </a:solidFill>
              </a:rPr>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Phi-e-rơ đã nhìn thấy khải tượng nào khi đang cầu nguyện?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Chúa Giêsu từ trời xuống.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Kinh thánh từ trên trời rơi xuống.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Thiên thần từ trên trời rơi xuống.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Những loài vật mà người Do Thái không ăn được từ trên trời rơi xuống.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rgbClr val="ff0000"/>
                </a:solidFill>
              </a:rPr>
              <a:t>④ </a:t>
            </a:r>
            <a:r xmlns:a="http://schemas.openxmlformats.org/drawingml/2006/main">
              <a:rPr lang="vi" altLang="ko-KR" sz="2800">
                <a:solidFill>
                  <a:srgbClr val="ff0000"/>
                </a:solidFill>
              </a:rPr>
              <a:t>Những loài vật mà người Do Thái không ăn được từ trên trời rơi xuống.</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vi" altLang="ko-KR" sz="3600"/>
              <a:t>Những tín hữu được cắt bao quy đầu cùng đến với Phi-e-rơ đã rất ngạc nhiên khi thấy ân tứ của Đức Thánh Linh đã được đổ xuống ngay cả trên dân ngoại.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Công vụ 10:</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95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Hát thánh ca</a:t>
            </a:r>
            <a:endParaRPr xmlns:a="http://schemas.openxmlformats.org/drawingml/2006/main" lang="en-US" altLang="ko-KR" sz="4000"/>
          </a:p>
          <a:p>
            <a:pPr xmlns:a="http://schemas.openxmlformats.org/drawingml/2006/main" algn="ctr">
              <a:defRPr/>
            </a:pPr>
            <a:r xmlns:a="http://schemas.openxmlformats.org/drawingml/2006/main">
              <a:rPr lang="vi" altLang="ko-KR" sz="4000"/>
              <a:t>ngay cả trong tù</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vi" altLang="ko-KR" sz="3600"/>
              <a:t>Khoảng nửa đêm, Phao-lô và Si-la cầu nguyện và ca ngợi Đức Chúa Trời, các tù nhân khác đều lắng nghe.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Hành vi</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16:</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Phao-lô và Si-la đã cố gắng hết sức để rao giảng phúc âm ở Phi-líp. Nhưng những người ghét điều đó đã đánh đập Phao-lô và Si-la rồi bỏ tù.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Phao-lô và Si-la đã cầu nguyện và ca ngợi Chúa ngay cả khi ở trong tù. Mọi người trong tù đều nghe điều này.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Rồi đột nhiên có một trận động đất lớn đến nỗi tất cả các cửa nhà tù đều mở ra. Người cai ngục rất lo lắng vì tưởng tù nhân đã trốn thoát.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Paul hét lên: “Đừng lo lắng! Tất cả chúng ta đều ở đây!” “Thưa ông, tôi phải làm gì để được cứu?” Người cai ngục hỏi.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“Hãy tin Chúa Giê-xu thì bạn và gia đình bạn sẽ được cứu!” Vào giờ đó trong đêm, người cai ngục bắt họ và rửa vết thương cho họ; sau đó ngay lập tức ông và cả gia đình ông được rửa tội.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Ở đó, ông đã được biến hình trước mặt họ. Mặt Ngài chiếu sáng như mặt trời, y phục Ngài trở nên trắng như ánh sáng.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vi" altLang="ko-KR" sz="2900">
                <a:solidFill>
                  <a:schemeClr val="tx1">
                    <a:lumMod val="65000"/>
                    <a:lumOff val="35000"/>
                  </a:schemeClr>
                </a:solidFill>
              </a:rPr>
              <a:t>Phao-lô và Si-la không hề thất vọng, cầu nguyện và khen ngợi,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vi" altLang="ko-KR" sz="2900">
                <a:solidFill>
                  <a:schemeClr val="tx1">
                    <a:lumMod val="65000"/>
                    <a:lumOff val="35000"/>
                  </a:schemeClr>
                </a:solidFill>
              </a:rPr>
              <a:t>mặc dù họ đã bị đánh chết.</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vi" altLang="ko-KR" sz="2900">
                <a:solidFill>
                  <a:schemeClr val="tx1">
                    <a:lumMod val="65000"/>
                    <a:lumOff val="35000"/>
                  </a:schemeClr>
                </a:solidFill>
              </a:rPr>
              <a:t>Sau đó, Đức Chúa Trời mở cửa ngục và cho họ cơ hội rao giảng phúc âm.</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vi" altLang="ko-KR" sz="2900">
                <a:solidFill>
                  <a:schemeClr val="tx1">
                    <a:lumMod val="65000"/>
                    <a:lumOff val="35000"/>
                  </a:schemeClr>
                </a:solidFill>
              </a:rPr>
              <a:t>cho người cai ngục và gia đình anh ta.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vi" altLang="ko-KR" sz="2900">
                <a:solidFill>
                  <a:schemeClr val="tx1">
                    <a:lumMod val="65000"/>
                    <a:lumOff val="35000"/>
                  </a:schemeClr>
                </a:solidFill>
              </a:rPr>
              <a:t>Cũng có những lúc chúng ta gặp rắc rối.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vi" altLang="ko-KR" sz="2900">
                <a:solidFill>
                  <a:schemeClr val="tx1">
                    <a:lumMod val="65000"/>
                    <a:lumOff val="35000"/>
                  </a:schemeClr>
                </a:solidFill>
              </a:rPr>
              <a:t>Và nếu bạn không thất vọng và chuyển sang cầu nguyện và ca ngợi, Chúa sẽ cứu bạn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vi" altLang="ko-KR" sz="2900">
                <a:solidFill>
                  <a:schemeClr val="tx1">
                    <a:lumMod val="65000"/>
                    <a:lumOff val="35000"/>
                  </a:schemeClr>
                </a:solidFill>
              </a:rPr>
              <a:t>một cách tuyệt vời.</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t>Chúa Giêsu là ai?</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rgbClr val="0070c0"/>
                </a:solidFill>
              </a:rPr>
              <a:t>Chúa ơi..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chemeClr val="tx1">
                    <a:lumMod val="65000"/>
                    <a:lumOff val="35000"/>
                  </a:schemeClr>
                </a:solidFill>
              </a:rPr>
              <a:t>Chúa Giêsu ban cho tôi sức mạnh để vượt qua mọi khó khăn, gian khổ.</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Paul và Silas đã làm gì trong tù??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Họ đang khóc.</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Họ cầu xin tha mạng.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Họ thất vọng.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Họ cầu nguyện và hát thánh ca.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rgbClr val="ff0000"/>
                </a:solidFill>
              </a:rPr>
              <a:t>④ </a:t>
            </a:r>
            <a:r xmlns:a="http://schemas.openxmlformats.org/drawingml/2006/main">
              <a:rPr lang="vi" altLang="ko-KR" sz="2800">
                <a:solidFill>
                  <a:srgbClr val="ff0000"/>
                </a:solidFill>
              </a:rPr>
              <a:t>Họ cầu nguyện và hát thánh ca.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vi" altLang="ko-KR" sz="3600"/>
              <a:t>Khoảng nửa đêm, Phao-lô và Si-la cầu nguyện và ca ngợi Đức Chúa Trời, các tù nhân khác đều lắng nghe.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Hành vi</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16:</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96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Phao-lô rao giảng Tin Mừng cho nhà vua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vi" altLang="ko-KR" sz="3600"/>
              <a:t>Phao-lô đáp: “Dù ngắn hay dài, tôi cầu xin Đức Chúa Trời cho chẳng những anh em mà tất cả những ai đang nghe tôi nói hôm nay đều trở nên như tôi, ngoại trừ xiềng xích này”.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Hành vi</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26:</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Phao-lô rao giảng phúc âm và cuối cùng trở thành tù nhân ở Giê-ru-sa-lem. Vua Ạc-ríp-ba hỏi về tội lỗi của tù nhân Phao-lô.</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“Bạn có quyền tự mình nói chuyện!” Agrippa cho Phao-lô thời gian để bắt đầu bào chữa.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Phao-lô đã tận dụng cơ hội để rao giảng phúc âm. "Hỡi đức vua, tôi hy vọng ngài có thể trở nên giống tôi ngoại trừ những sợi xích này!"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Nhà vua không tìm thấy tội lỗi nào nơi Phao-lô. Phao-lô muốn đến Rô-ma và rao giảng phúc âm cho Hoàng đế..</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Đúng lúc đó, có Môsê và Êlia hiện ra nói chuyện với Chúa Giêsu.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Cuối cùng, Phao-lô đã khiếu nại lên hoàng đế La Mã. Khi còn là tù nhân, Phao-lô lên thuyền đến gặp hoàng đế La Mã.</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solidFill>
                  <a:schemeClr val="tx1">
                    <a:lumMod val="65000"/>
                    <a:lumOff val="35000"/>
                  </a:schemeClr>
                </a:solidFill>
              </a:rPr>
              <a:t>Phao-lô là tù nhân nhưng ông rao giảng Phúc âm một cách kiêu hãnh</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trước nhà vua xét xử chính mình.</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Bởi vì ông không xấu hổ về Phúc âm và ông tin đó là lẽ thật đáng tự hào.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Chúng ta cần có khả năng rao giảng Tin Mừng của Chúa Giêsu một cách tự tin và can đảm cho bất cứ ai chúng ta gặp.</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t>Chúa Giêsu là ai?</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rgbClr val="0070c0"/>
                </a:solidFill>
              </a:rPr>
              <a:t>Chúa ơi..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chemeClr val="tx1">
                    <a:lumMod val="65000"/>
                    <a:lumOff val="35000"/>
                  </a:schemeClr>
                </a:solidFill>
              </a:rPr>
              <a:t>Chúa Giêsu cao hơn nhiều so với người cao nhất trên thế giới.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Phao-lô đã làm gì khi vị vua xét xử Phao-lô cho ông cơ hội được phát biểu?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Ông rao giảng Tin Mừng về Chúa Giêsu.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Anh ta buộc tội một người xấu.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Anh ta yêu cầu được thả.</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Anh ấy cầu nguyện và hát thánh ca.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rgbClr val="ff0000"/>
                </a:solidFill>
              </a:rPr>
              <a:t>① </a:t>
            </a:r>
            <a:r xmlns:a="http://schemas.openxmlformats.org/drawingml/2006/main">
              <a:rPr lang="vi" altLang="ko-KR" sz="2800">
                <a:solidFill>
                  <a:srgbClr val="ff0000"/>
                </a:solidFill>
              </a:rPr>
              <a:t>Ông rao giảng Tin Mừng về Chúa Giêsu.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vi" altLang="ko-KR" sz="3600"/>
              <a:t>Phao-lô đáp: “Dù ngắn hay dài, tôi cầu xin Đức Chúa Trời cho chẳng những anh em mà tất cả những ai đang nghe tôi nói hôm nay đều trở nên như tôi, ngoại trừ xiềng xích này”.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Hành vi</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26:</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97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Con tàu đang chìm!</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vi" altLang="ko-KR" sz="3600"/>
              <a:t>và nói: 'Hỡi Phao-lô, đừng sợ. Bạn phải hầu tòa trước Caesar; và Chúa đã nhân từ ban cho bạn mạng sống của tất cả những người đi cùng bạn.'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Hành vi</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27:</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Phao-lô bị đưa đến Rô-ma bằng tàu cùng với các tù nhân khác.</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Tuy nhiên, con tàu có nguy cơ bị chìm do bão. Mọi người đều run lên vì sợ hãi.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Phao-lô cầu nguyện với Chúa và nói với mọi người. "Đừng sợ. Chúa đã nói sẽ không có ai chết cả."</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Có tiếng từ đám mây phán rằng: “Đây là Con yêu dấu của Ta; với anh ấy tôi rất hài lòng. Nghe anh ấy!"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Con tàu bị chìm, nhưng như Paul đã nói, mọi người đều có thể đổ bộ lên đảo mà không có một ai thiệt mạng.</a:t>
            </a:r>
            <a:r xmlns:a="http://schemas.openxmlformats.org/drawingml/2006/main">
              <a:rPr lang="vi"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Phao-lô rao giảng Chúa Giê-su trên đảo và tôn vinh Đức Chúa Trời.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solidFill>
                  <a:schemeClr val="tx1">
                    <a:lumMod val="65000"/>
                    <a:lumOff val="35000"/>
                  </a:schemeClr>
                </a:solidFill>
              </a:rPr>
              <a:t>Thánh Phaolô cầu nguyện, khích lệ người khác, ngay cả trong lúc khủng hoảng khi con tàu sắp chìm.</a:t>
            </a:r>
            <a:r xmlns:a="http://schemas.openxmlformats.org/drawingml/2006/main">
              <a:rPr lang="vi" altLang="en-US" sz="3200">
                <a:solidFill>
                  <a:schemeClr val="tx1">
                    <a:lumMod val="65000"/>
                    <a:lumOff val="35000"/>
                  </a:schemeClr>
                </a:solidFill>
              </a:rPr>
              <a:t> </a:t>
            </a:r>
            <a:r xmlns:a="http://schemas.openxmlformats.org/drawingml/2006/main">
              <a:rPr lang="vi" altLang="ko-KR" sz="3200">
                <a:solidFill>
                  <a:schemeClr val="tx1">
                    <a:lumMod val="65000"/>
                    <a:lumOff val="35000"/>
                  </a:schemeClr>
                </a:solidFill>
              </a:rPr>
              <a:t>Cuối cùng tất cả đều được cứu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đúng như Paul đã nói.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Dân Chúa có trách nhiệm truyền đạt ý muốn của Chúa cho thế giới thông qua lời cầu nguyện và tin mừng về sự cứu rỗi của Chúa.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t>Chúa Giêsu là ai?</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rgbClr val="0070c0"/>
                </a:solidFill>
              </a:rPr>
              <a:t>Jesus là..</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chemeClr val="tx1">
                    <a:lumMod val="65000"/>
                    <a:lumOff val="35000"/>
                  </a:schemeClr>
                </a:solidFill>
              </a:rPr>
              <a:t>Chúa Giêsu là chủ của mọi sự sống trên thế giới. Không có gì chết mà không có sự cho phép của anh ấy.</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Paul đã làm gì khi con tàu gặp bão?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Anh ấy đã khóc.</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Anh ấy đã nhảy xuống biển.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Anh ta đánh nhau với phi công.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Ông cầu nguyện với Chúa.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rgbClr val="ff0000"/>
                </a:solidFill>
              </a:rPr>
              <a:t>④ </a:t>
            </a:r>
            <a:r xmlns:a="http://schemas.openxmlformats.org/drawingml/2006/main">
              <a:rPr lang="vi" altLang="ko-KR" sz="2800">
                <a:solidFill>
                  <a:srgbClr val="ff0000"/>
                </a:solidFill>
              </a:rPr>
              <a:t>Ông cầu nguyện với Chúa.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vi" altLang="ko-KR" sz="3600"/>
              <a:t>và nói: 'Hỡi Phao-lô, đừng sợ. Bạn phải hầu tòa trước Caesar; và Chúa đã nhân từ ban cho bạn mạng sống của tất cả những người đi cùng bạn.'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Hành vi</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27:</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98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cầu xin của Phao-lô cho Ô-nê-sim</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vi" altLang="ko-KR" sz="3600"/>
              <a:t>Tôi cầu xin bạn vì con trai tôi là Onesimus, người đã trở thành con trai tôi khi tôi bị xiềng xích.</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Phi-lê-môn</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Ô-nê-sim là tôi tớ của Phi-lê-môn. Nhưng anh ta đã lẻn ra ngoài mà không có sự cho phép của chủ nhân đến Rome.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Ô-nê-sim gặp Phao-lô đang bị giam ở Rô-ma. Phao-lô đã rao giảng phúc âm cho ông và ông đã tin Chúa Giê-su.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Khi họ nghe thấy điều này, họ ngã úp mặt xuống đất, kinh hãi. Chúa Giêsu nói: “Đừng sợ”. Khi ngước lên, họ không thấy ai ngoại trừ Chúa Giêsu.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Phao-lô bảo Ô-nê-sim hãy trở lại gặp chủ mình là Phi-lê-môn và cầu xin sự tha thứ. Và Phao-lô bảo Ô-nê-sim hãy sống như một người tin Chúa Giê-su.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Onesimus lo lắng. Bởi lúc đó người hầu bỏ trốn đã bị chủ nhân của nó giết chết.</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Phao-lô viết thư cho Ô-nê-sim gửi cho chủ mình là Phi-lê-môn để tha thứ cho ông. Bức thư này là 'Philemon' trong Kinh thánh.</a:t>
            </a:r>
            <a:r xmlns:a="http://schemas.openxmlformats.org/drawingml/2006/main">
              <a:rPr lang="v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solidFill>
                  <a:schemeClr val="tx1">
                    <a:lumMod val="65000"/>
                    <a:lumOff val="35000"/>
                  </a:schemeClr>
                </a:solidFill>
              </a:rPr>
              <a:t>Phao-lô nối lại mối quan hệ rạn nứt giữa Ô-nê-sim và Phi-lê-môn. Onesimus cầu xin Philemon tha thứ và Philemon đã tha thứ cho Onesimus.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Chúng ta phải cầu xin sự tha thứ nếu chúng ta làm sai điều gì đó.</a:t>
            </a:r>
            <a:r xmlns:a="http://schemas.openxmlformats.org/drawingml/2006/main">
              <a:rPr lang="vi" altLang="en-US" sz="3200">
                <a:solidFill>
                  <a:schemeClr val="tx1">
                    <a:lumMod val="65000"/>
                    <a:lumOff val="35000"/>
                  </a:schemeClr>
                </a:solidFill>
              </a:rPr>
              <a:t> </a:t>
            </a:r>
            <a:r xmlns:a="http://schemas.openxmlformats.org/drawingml/2006/main">
              <a:rPr lang="vi" altLang="ko-KR" sz="3200">
                <a:solidFill>
                  <a:schemeClr val="tx1">
                    <a:lumMod val="65000"/>
                    <a:lumOff val="35000"/>
                  </a:schemeClr>
                </a:solidFill>
              </a:rPr>
              <a:t>Và nếu ai đó làm điều gì sai trái với chúng ta, chúng ta phải tha thứ cho họ.</a:t>
            </a:r>
            <a:r xmlns:a="http://schemas.openxmlformats.org/drawingml/2006/main">
              <a:rPr lang="vi" altLang="en-US" sz="3200">
                <a:solidFill>
                  <a:schemeClr val="tx1">
                    <a:lumMod val="65000"/>
                    <a:lumOff val="35000"/>
                  </a:schemeClr>
                </a:solidFill>
              </a:rPr>
              <a:t> </a:t>
            </a:r>
            <a:r xmlns:a="http://schemas.openxmlformats.org/drawingml/2006/main">
              <a:rPr lang="vi" altLang="ko-KR" sz="3200">
                <a:solidFill>
                  <a:schemeClr val="tx1">
                    <a:lumMod val="65000"/>
                    <a:lumOff val="35000"/>
                  </a:schemeClr>
                </a:solidFill>
              </a:rPr>
              <a:t>Đó là điều người ta tin vào Chúa Giêsu.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t>Chúa Giêsu là ai?</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rgbClr val="0070c0"/>
                </a:solidFill>
              </a:rPr>
              <a:t>Chúa ơi..</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chemeClr val="tx1">
                    <a:lumMod val="65000"/>
                    <a:lumOff val="35000"/>
                  </a:schemeClr>
                </a:solidFill>
              </a:rPr>
              <a:t>Chúa Giêsu mang lại hòa bình và hòa giải ở những nơi có tranh chấp và xung đột.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Onesimus đã gặp ai ở Rome khi anh ta chạy trốn khỏi chủ nhân của mình, Philemon?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Peter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John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Phao-lô</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rgbClr val="ff0000"/>
                </a:solidFill>
              </a:rPr>
              <a:t>④ </a:t>
            </a:r>
            <a:r xmlns:a="http://schemas.openxmlformats.org/drawingml/2006/main">
              <a:rPr lang="vi" altLang="ko-KR" sz="2800">
                <a:solidFill>
                  <a:srgbClr val="ff0000"/>
                </a:solidFill>
              </a:rPr>
              <a:t>Phao-lô</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vi" altLang="ko-KR" sz="3600"/>
              <a:t>Tôi cầu xin bạn vì con trai tôi là Onesimus, người đã trở thành con trai tôi khi tôi bị xiềng xích.</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Phi-lê-môn</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99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Ti-mô-thê, môn đệ của Phaolô</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vi" altLang="ko-KR" sz="3600"/>
              <a:t>Tôi đã được nhắc nhở về đức tin chân thành của bạn, đức tin đầu tiên sống trong bà ngoại Lois và mẹ Eunice của bạn, và tôi tin chắc rằng bây giờ cũng sống trong bạn.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2Thimothy</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4:</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Phao-lô có một môn đệ tên là Ti-mô-thê. Ti-mô-thê đã cùng làm giáo sĩ với Phao-lô từ khi ông còn nhỏ.</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Có một người đàn ông có hai con trai. Người con thứ hai xin cha chia trước phần tài sản.</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vi" sz="3600">
                <a:solidFill>
                  <a:schemeClr val="tx1">
                    <a:lumMod val="65000"/>
                    <a:lumOff val="35000"/>
                  </a:schemeClr>
                </a:solidFill>
              </a:rPr>
              <a:t>Chúa Giêsu đã ở trên trái đất này dưới hình dạng con người, nhưng Ngài cũng là Thiên Chúa.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vi" sz="3600">
                <a:solidFill>
                  <a:schemeClr val="tx1">
                    <a:lumMod val="65000"/>
                    <a:lumOff val="35000"/>
                  </a:schemeClr>
                </a:solidFill>
              </a:rPr>
              <a:t>Như Chúa đã truyền cho các môn đệ trên núi,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vi" sz="3600">
                <a:solidFill>
                  <a:schemeClr val="tx1">
                    <a:lumMod val="65000"/>
                    <a:lumOff val="35000"/>
                  </a:schemeClr>
                </a:solidFill>
              </a:rPr>
              <a:t>chúng ta phải tin Chúa Giêsu là Con Thiên Chúa và cẩn thận lắng nghe Người.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Phao-lô đang ở trong tù, biết mình sắp chết, liền viết thư cho môn đồ yêu dấu là Ti-mô-thê.</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Bức thư nói về cách Ti-mô-thê nên dạy dỗ các tín hữu với tư cách là mục sư của hội thánh.</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Ti-mô-thê và các tín đồ đã đọc thư của Phao-lô và quyết định không mất đức tin cho đến cuối cùng ngay cả khi bị bắt bớ.</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Vì vậy, đức tin của Phao-lô đã được truyền lại cho môn đồ của ông là Ti-mô-thê và một lần nữa đến các hội thánh.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vi" altLang="ko-KR" sz="3600">
                <a:solidFill>
                  <a:schemeClr val="tx1">
                    <a:lumMod val="65000"/>
                    <a:lumOff val="35000"/>
                  </a:schemeClr>
                </a:solidFill>
              </a:rPr>
              <a:t>Nhờ các nhà truyền giáo đã rao giảng phúc âm cho chúng tôi và các giáo viên đã dạy chúng tôi lời Chúa, đức tin và hội thánh của chúng tôi đã phát triển.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vi" altLang="ko-KR" sz="3600">
                <a:solidFill>
                  <a:schemeClr val="tx1">
                    <a:lumMod val="65000"/>
                    <a:lumOff val="35000"/>
                  </a:schemeClr>
                </a:solidFill>
              </a:rPr>
              <a:t>Bây giờ chúng ta phải truyền đạt đức tin của mình và dạy họ lời Chúa mà chúng ta đã học được.</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t>Chúa Giêsu là ai?</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rgbClr val="0070c0"/>
                </a:solidFill>
              </a:rPr>
              <a:t>Jesus là..</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chemeClr val="tx1">
                    <a:lumMod val="65000"/>
                    <a:lumOff val="35000"/>
                  </a:schemeClr>
                </a:solidFill>
              </a:rPr>
              <a:t>Chúa Giêsu đã sống lại và Ngài sống đời đời, cùng với các giáo hội và những người tin vào Ngài.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Phao-lô đã viết thư cho ai khi ngày ông qua đời?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Luke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Đánh dấu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Ti-mô-thê</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Si-la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rgbClr val="ff0000"/>
                </a:solidFill>
              </a:rPr>
              <a:t>③ </a:t>
            </a:r>
            <a:r xmlns:a="http://schemas.openxmlformats.org/drawingml/2006/main">
              <a:rPr lang="vi" altLang="ko-KR" sz="2800">
                <a:solidFill>
                  <a:srgbClr val="ff0000"/>
                </a:solidFill>
              </a:rPr>
              <a:t>Ti-mô-thê</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vi" altLang="ko-KR" sz="3600"/>
              <a:t>Tôi đã được nhắc nhở về đức tin chân thành của bạn, đức tin đầu tiên sống trong bà ngoại Lois và mẹ bạn Eunice, và tôi tin rằng bây giờ cũng sống trong bạn.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2Thimothy</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4:</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100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John nhìn thấy một cảnh tượng đáng kinh ngạc</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vi" altLang="ko-KR" sz="3600"/>
              <a:t>Đấng làm chứng cho những điều này nói: “Phải, tôi sắp đến.” Amen. Hãy đến, Chúa Giêsu.</a:t>
            </a:r>
            <a:endParaRPr xmlns:a="http://schemas.openxmlformats.org/drawingml/2006/main" lang="en-US" altLang="ko-KR" sz="3600"/>
          </a:p>
          <a:p>
            <a:pPr xmlns:a="http://schemas.openxmlformats.org/drawingml/2006/main" lvl="0">
              <a:defRPr/>
            </a:pPr>
            <a:r xmlns:a="http://schemas.openxmlformats.org/drawingml/2006/main">
              <a:rPr lang="vi"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Khải huyền</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22:</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t>Chúa Giêsu là ai?</a:t>
            </a:r>
            <a:r xmlns:a="http://schemas.openxmlformats.org/drawingml/2006/main">
              <a:rPr altLang="en-US" lang="v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Jesus là..</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là Đấng tỏa sáng đẹp đẽ với vẻ ngoài vinh hiển.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Cuộc đàn áp hội thánh ngày càng trở nên tồi tệ hơn. Tất cả các môn đồ của ông đều tử vì đạo trong khi vẫn giữ đức tin, còn Giăng bị giam một mình ở Bát-mô.</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Một ngày nọ, ông nghe thấy một giọng nói lớn như tiếng kèn nói: “Điều ngươi thấy, hãy viết vào một cuộn giấy và gửi cho bảy hội thánh”.</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John cũng nhìn thấy Chúa Giêsu. Chúa Giêsu là hình ảnh của một vị vua có mọi quyền lực trên thế giới.</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John đã nhìn thấy bầu trời mới và vùng đất mới sắp đến. Sẽ không có điều ác, không có đau buồn và sẽ luôn có hạnh phúc bên Chúa.</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John đã viết tất cả những khải tượng này và viết chúng cho các hội thánh. “Hãy giữ vững niềm tin vì Chúa sẽ lại đến!” Đây là cuốn sách cuối cùng của Kinh Thánh, Khải Huyền</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solidFill>
                  <a:schemeClr val="tx1">
                    <a:lumMod val="65000"/>
                    <a:lumOff val="35000"/>
                  </a:schemeClr>
                </a:solidFill>
              </a:rPr>
              <a:t>Chúa Giêsu sẽ trở lại trái đất này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làm thẩm phán một ngày nào đó.</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Vào thời điểm đó, những người không tin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trong Chúa Giêsu đau khổ mãi mãi,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Những ai tin vào Chúa Giêsu sẽ được vui hưởng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Cuộc sống vĩnh cửu với Hạnh phúc.</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Bạn có đang chờ đợi Chúa Giêsu tái lâm không?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Chúng ta không được đánh mất niềm hy vọng đó, chúng ta phải giữ vững niềm tin vào trái đất này cho đến cùng</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t>Chúa Giêsu là ai?</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rgbClr val="0070c0"/>
                </a:solidFill>
              </a:rPr>
              <a:t>Chúa ơi..</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chemeClr val="tx1">
                    <a:lumMod val="65000"/>
                    <a:lumOff val="35000"/>
                  </a:schemeClr>
                </a:solidFill>
              </a:rPr>
              <a:t>Chúa Giêsu sẽ trở lại trái đất này với tư cách là vua, phán xét muôn vật và cai trị muôn vật mãi mãi.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Hòn đảo nơi môn đệ Gioan bị giam giữ tên là gì?</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Bát-mô</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rgbClr val="ff0000"/>
                </a:solidFill>
              </a:rPr>
              <a:t>④ </a:t>
            </a:r>
            <a:r xmlns:a="http://schemas.openxmlformats.org/drawingml/2006/main">
              <a:rPr lang="vi" altLang="ko-KR" sz="2800">
                <a:solidFill>
                  <a:srgbClr val="ff0000"/>
                </a:solidFill>
              </a:rPr>
              <a:t>Bát-mô</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vi" altLang="ko-KR" sz="3600"/>
              <a:t>Đấng làm chứng cho những điều này nói: “Phải, tôi sắp đến.” Amen. Hãy đến, Chúa Giêsu.</a:t>
            </a:r>
            <a:endParaRPr xmlns:a="http://schemas.openxmlformats.org/drawingml/2006/main" lang="en-US" altLang="ko-KR" sz="3600"/>
          </a:p>
          <a:p>
            <a:pPr xmlns:a="http://schemas.openxmlformats.org/drawingml/2006/main" lvl="0">
              <a:defRPr/>
            </a:pPr>
            <a:r xmlns:a="http://schemas.openxmlformats.org/drawingml/2006/main">
              <a:rPr lang="vi"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Khải huyền</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22:</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hôm nay</a:t>
            </a:r>
            <a:r xmlns:a="http://schemas.openxmlformats.org/drawingml/2006/main">
              <a:rPr altLang="en-US" lang="vi" sz="4000">
                <a:solidFill>
                  <a:srgbClr val="ff0000"/>
                </a:solidFill>
              </a:rPr>
              <a:t> </a:t>
            </a:r>
            <a:r xmlns:a="http://schemas.openxmlformats.org/drawingml/2006/main">
              <a:rPr altLang="ko-KR" lang="vi" sz="4000">
                <a:solidFill>
                  <a:srgbClr val="ff0000"/>
                </a:solidFill>
              </a:rPr>
              <a:t>Đố</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Ai đã không nhìn thấy sự biến hình của Chúa Giêsu?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John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④ </a:t>
            </a:r>
            <a:r xmlns:a="http://schemas.openxmlformats.org/drawingml/2006/main">
              <a:rPr altLang="ko-KR" lang="vi" sz="2800">
                <a:solidFill>
                  <a:srgbClr val="ff0000"/>
                </a:solidFill>
              </a:rPr>
              <a:t>Thomas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vi" sz="3600"/>
              <a:t>Ở đó, ông đã được biến hình trước mặt họ. Mặt Ngài chiếu sáng như mặt trời, y phục Ngài trở nên trắng như ánh sáng.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Matthew</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17:</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75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Chúa Giêsu</a:t>
            </a:r>
            <a:r xmlns:a="http://schemas.openxmlformats.org/drawingml/2006/main">
              <a:rPr lang="vi" altLang="en-US" sz="4400"/>
              <a:t> </a:t>
            </a:r>
            <a:r xmlns:a="http://schemas.openxmlformats.org/drawingml/2006/main">
              <a:rPr lang="vi" altLang="ko-KR" sz="4400"/>
              <a:t>Yêu trẻ con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vi" sz="3600"/>
              <a:t>Khi Chúa Giêsu nhìn thấy điều này, ông đã phẫn nộ. Người bảo các ông: “Cứ để trẻ em đến với Thầy, đừng ngăn cản chúng, vì Nước Thiên Chúa thuộc về những ai giống như chúng.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Đánh dấu</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Một người cha đã đem con mình đến với Chúa Giêsu để được Chúa Giêsu chúc lành.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Sau đó, các môn đệ của Chúa Giêsu quở trách Ngài. “Sao ông dám đem con mình đến với Chúa Giêsu?”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Chúa Giêsu thấy vậy liền giận dữ nói.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“Đừng ngăn cản bọn trẻ đến với tôi. Vương quốc của Chúa thuộc về những đứa trẻ như vậy.!”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Nhưng người con đã lãng phí hết tài sản ở xứ xa và trở nên khốn khổ.</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“Ai không đón nhận Nước Thiên Chúa như trẻ nhỏ thì sẽ không được vào đó.” Rồi Người ôm các em vào lòng, đặt tay và chúc lành cho chúng.</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vi" sz="3600">
                <a:solidFill>
                  <a:schemeClr val="tx1">
                    <a:lumMod val="65000"/>
                    <a:lumOff val="35000"/>
                  </a:schemeClr>
                </a:solidFill>
              </a:rPr>
              <a:t>Chúa Giêsu nói rằng Nước Thiên Chúa thuộc về những đứa trẻ như vậy.</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vi" sz="3600">
                <a:solidFill>
                  <a:schemeClr val="tx1">
                    <a:lumMod val="65000"/>
                    <a:lumOff val="35000"/>
                  </a:schemeClr>
                </a:solidFill>
              </a:rPr>
              <a:t>Chúng ta cũng hãy trở thành những người con yêu mến Thiên Chúa và vâng phục Chúa Giêsu mà không đánh mất sự trong sạch, lương thiện,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vi" sz="3600">
                <a:solidFill>
                  <a:schemeClr val="tx1">
                    <a:lumMod val="65000"/>
                    <a:lumOff val="35000"/>
                  </a:schemeClr>
                </a:solidFill>
              </a:rPr>
              <a:t>và trái tim chân thật của một đứa trẻ.</a:t>
            </a:r>
            <a:r xmlns:a="http://schemas.openxmlformats.org/drawingml/2006/main">
              <a:rPr altLang="en-US" lang="vi"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t>Chúa Giêsu là ai?</a:t>
            </a:r>
            <a:r xmlns:a="http://schemas.openxmlformats.org/drawingml/2006/main">
              <a:rPr altLang="en-US" lang="v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Chúa Giêsu</a:t>
            </a:r>
            <a:r xmlns:a="http://schemas.openxmlformats.org/drawingml/2006/main">
              <a:rPr altLang="en-US" lang="vi" sz="3600">
                <a:solidFill>
                  <a:srgbClr val="0070c0"/>
                </a:solidFill>
              </a:rPr>
              <a:t> </a:t>
            </a:r>
            <a:r xmlns:a="http://schemas.openxmlformats.org/drawingml/2006/main">
              <a:rPr altLang="ko-KR" lang="vi" sz="3600">
                <a:solidFill>
                  <a:srgbClr val="0070c0"/>
                </a:solidFill>
              </a:rPr>
              <a:t>là..</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là Đấng yêu thương, quý trọng và chúc lành cho trẻ em.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Câu đố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Các môn đệ đã làm gì khi các em nhỏ cố gắng đến với Chúa Giêsu?</a:t>
            </a:r>
            <a:r xmlns:a="http://schemas.openxmlformats.org/drawingml/2006/main">
              <a:rPr altLang="en-US" lang="v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Họ vui vẻ chào đón họ.</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Họ khiển trách họ đừng đến với Chúa Giê-su.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Họ giới thiệu Chúa Giêsu cho trẻ em</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Họ cho họ một ít thức ăn và đưa họ về nhà.</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② </a:t>
            </a:r>
            <a:r xmlns:a="http://schemas.openxmlformats.org/drawingml/2006/main">
              <a:rPr altLang="ko-KR" lang="vi" sz="2800">
                <a:solidFill>
                  <a:srgbClr val="ff0000"/>
                </a:solidFill>
              </a:rPr>
              <a:t>Họ khiển trách họ đừng đến với Chúa Giê-su.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vi" sz="3600"/>
              <a:t>Khi Chúa Giêsu nhìn thấy điều này, ông đã phẫn nộ. Người bảo các ông: “Cứ để trẻ em đến với Thầy, đừng ngăn cản chúng, vì Nước Thiên Chúa thuộc về những ai giống như chúng.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Đánh dấu</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76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Chúa Giêsu chữa lành người mù Batimê</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vi" sz="3600"/>
              <a:t>Chúa Giêsu nói: “Hãy đi, đức tin của con đã chữa lành con”. Ngay lập tức, anh ta nhìn thấy được và đi theo Chúa Giêsu trên đường.</a:t>
            </a:r>
            <a:endParaRPr xmlns:a="http://schemas.openxmlformats.org/drawingml/2006/main" altLang="ko-KR" lang="en-US" sz="3600"/>
          </a:p>
          <a:p>
            <a:pPr xmlns:a="http://schemas.openxmlformats.org/drawingml/2006/main" lvl="0">
              <a:defRPr/>
            </a:pPr>
            <a:r xmlns:a="http://schemas.openxmlformats.org/drawingml/2006/main">
              <a:rPr altLang="ko-KR" lang="vi"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vi"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Đánh dấu</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10:</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Khi Chúa Giêsu đến Giêricô, một người mù, Batimê đang ngồi ăn xin bên lề đường.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Khi nghe nói đó là Đức Giêsu Nazareth, anh ta bắt đầu kêu lên: “Lạy ông Giêsu, Con vua Đavít, xin thương xót tôi!”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vi" altLang="ko-KR" sz="3000">
                <a:solidFill>
                  <a:schemeClr val="tx1">
                    <a:lumMod val="65000"/>
                    <a:lumOff val="35000"/>
                  </a:schemeClr>
                </a:solidFill>
              </a:rPr>
              <a:t>Chúa Giêsu gọi Batimê. “Bạn muốn tôi làm gì cho bạn?” Chúa Giêsu hỏi ông. Người mù nói: “Thưa Thầy, tôi muốn nhìn thấy”.</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vi" sz="2800">
                <a:solidFill>
                  <a:schemeClr val="tx1">
                    <a:lumMod val="65000"/>
                    <a:lumOff val="35000"/>
                  </a:schemeClr>
                </a:solidFill>
              </a:rPr>
              <a:t>Người con nhận ra rằng mình còn khốn khổ hơn cả những người hầu trong nhà cha mình.</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vi" sz="2800">
                <a:solidFill>
                  <a:schemeClr val="tx1">
                    <a:lumMod val="65000"/>
                    <a:lumOff val="35000"/>
                  </a:schemeClr>
                </a:solidFill>
              </a:rPr>
              <a:t>Vì vậy, anh ta quay lại và cầu xin cha mình nhận anh ta làm người hầu của mình.</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Chúa Giêsu nói: “Hãy đi, đức tin của con đã chữa lành con”. Ngay lập tức anh nhận được tầm nhìn của mình.</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“Cảm ơn Chúa Giêsu!” Ba-ti-mê đi theo Chúa Giê-su và Ngài đã cho anh được sáng mắt.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vi" sz="3600">
                <a:solidFill>
                  <a:schemeClr val="tx1">
                    <a:lumMod val="65000"/>
                    <a:lumOff val="35000"/>
                  </a:schemeClr>
                </a:solidFill>
              </a:rPr>
              <a:t>Chúa Giêsu nói với Batimê: “Đức tin của anh đã chữa lành anh”.</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vi" sz="3600">
                <a:solidFill>
                  <a:schemeClr val="tx1">
                    <a:lumMod val="65000"/>
                    <a:lumOff val="35000"/>
                  </a:schemeClr>
                </a:solidFill>
              </a:rPr>
              <a:t>Chính đức tin đã cứu chúng ta.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vi" sz="3600">
                <a:solidFill>
                  <a:schemeClr val="tx1">
                    <a:lumMod val="65000"/>
                    <a:lumOff val="35000"/>
                  </a:schemeClr>
                </a:solidFill>
              </a:rPr>
              <a:t>Đức tin được thể hiện bằng lời cầu nguyện tha thiết.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vi" sz="3600">
                <a:solidFill>
                  <a:schemeClr val="tx1">
                    <a:lumMod val="65000"/>
                    <a:lumOff val="35000"/>
                  </a:schemeClr>
                </a:solidFill>
              </a:rPr>
              <a:t>Khi chúng ta cầu nguyện với Chúa Giêsu,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vi" sz="3600">
                <a:solidFill>
                  <a:schemeClr val="tx1">
                    <a:lumMod val="65000"/>
                    <a:lumOff val="35000"/>
                  </a:schemeClr>
                </a:solidFill>
              </a:rPr>
              <a:t>Chúng ta phải có niềm tin này.</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t>Chúa Giêsu là ai?</a:t>
            </a:r>
            <a:r xmlns:a="http://schemas.openxmlformats.org/drawingml/2006/main">
              <a:rPr altLang="en-US" lang="v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Jesus là..</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là Đấng lắng nghe và đáp lại những lời cầu nguyện thiết tha của chúng ta.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Câu đố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Ba-ti-mê đã xin Chúa Giê-su điều gì?</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Hãy cho tôi thật nhiều tiền.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Tôi muốn làm đệ tử của bạn.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Hãy để tôi đi trên mặt nước.</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Tôi muốn xem lại.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④ </a:t>
            </a:r>
            <a:r xmlns:a="http://schemas.openxmlformats.org/drawingml/2006/main">
              <a:rPr altLang="ko-KR" lang="vi" sz="2800">
                <a:solidFill>
                  <a:srgbClr val="ff0000"/>
                </a:solidFill>
              </a:rPr>
              <a:t>Tôi muốn xem lại.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vi" sz="3600"/>
              <a:t>Chúa Giêsu nói: “Hãy đi, đức tin của con đã chữa lành con”. Ngay lập tức, anh ta nhìn thấy được và đi theo Chúa Giêsu trên đường.</a:t>
            </a:r>
            <a:endParaRPr xmlns:a="http://schemas.openxmlformats.org/drawingml/2006/main" altLang="ko-KR" lang="en-US" sz="3600"/>
          </a:p>
          <a:p>
            <a:pPr xmlns:a="http://schemas.openxmlformats.org/drawingml/2006/main" lvl="0">
              <a:defRPr/>
            </a:pPr>
            <a:r xmlns:a="http://schemas.openxmlformats.org/drawingml/2006/main">
              <a:rPr altLang="ko-KR" lang="vi"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vi"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Đánh dấu</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10:</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77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Xa-chê trèo cây</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vi" sz="3600"/>
              <a:t>Vì Con Người đã đến để tìm và cứu những gì đã hư mất.”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Luke</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19:</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Có một người giàu có tên là Xa-chê. Ông là người đứng đầu cơ quan thu thuế nên bị người ta ghét.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Một ngày nọ, Chúa Giêsu đến làng Xa-chê ở. Nhiều người đã tụ tập đông đảo để được gặp Chúa Giêsu.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Người cha vừa nhìn thấy con trai từ xa đi đến, ông đã chạy đến ôm lấy con và vui mừng đón nhận.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Xa-chê trèo lên cây để gặp Chúa Giê-su. Chúa Giêsu nhìn anh ta và nói. “Hỡi Xa-chê, hãy xuống ngay. Hôm nay tôi phải ở nhà bạn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“Giakêu đã quyết định với Chúa Giêsu: “Tôi sẽ phân phát một nửa tài sản của mình cho người nghèo”.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vi" altLang="ko-KR" sz="3000">
                <a:solidFill>
                  <a:schemeClr val="tx1">
                    <a:lumMod val="65000"/>
                    <a:lumOff val="35000"/>
                  </a:schemeClr>
                </a:solidFill>
              </a:rPr>
              <a:t>Chúa Giêsu nói: “Hôm nay ơn cứu độ đã đến nhà này. Tôi đến để tìm và cứu những gì đã mất”.</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chemeClr val="tx1">
                    <a:lumMod val="65000"/>
                    <a:lumOff val="35000"/>
                  </a:schemeClr>
                </a:solidFill>
              </a:rPr>
              <a:t>Khi ông Giakêu gặp Chúa Giêsu, ông thú nhận rằng ông sẽ ban tài sản quý giá nhất của mình cho người nghèo.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Điều quan trọng nhất với bạn là gì?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Bạn đã từ bỏ điều gì sau khi gặp Chúa Giêsu?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Chúng ta phải nhớ rằng điều quý giá nhất đối với chúng ta là Chúa Giêsu.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rgbClr val="ff0000"/>
                </a:solidFill>
              </a:rPr>
              <a:t>Chúa Giêsu là ai?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Jesus là..</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là Đấng Cứu Thế đã đến vùng đất này để cứu rỗi mọi người không phân biệt.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hôm nay</a:t>
            </a:r>
            <a:r xmlns:a="http://schemas.openxmlformats.org/drawingml/2006/main">
              <a:rPr altLang="en-US" lang="vi" sz="4000">
                <a:solidFill>
                  <a:srgbClr val="ff0000"/>
                </a:solidFill>
              </a:rPr>
              <a:t> </a:t>
            </a:r>
            <a:r xmlns:a="http://schemas.openxmlformats.org/drawingml/2006/main">
              <a:rPr altLang="ko-KR" lang="vi" sz="4000">
                <a:solidFill>
                  <a:srgbClr val="ff0000"/>
                </a:solidFill>
              </a:rPr>
              <a:t>Đố</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Tại sao người ta ghét Xa-chê?</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Bởi vì</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Anh ta</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đã từng là</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Một</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người đứng đầu</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Thuế</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người sưu tầm.</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Bởi vì anh ấy rất tin vào Chúa Giêsu.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Bởi vì anh ấy đã cầu nguyện rất nhiều.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Bởi vì anh ấy đẹp trai.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① </a:t>
            </a:r>
            <a:r xmlns:a="http://schemas.openxmlformats.org/drawingml/2006/main">
              <a:rPr altLang="ko-KR" lang="vi" sz="2800">
                <a:solidFill>
                  <a:srgbClr val="ff0000"/>
                </a:solidFill>
              </a:rPr>
              <a:t>Bởi vì ông là trưởng phòng thu thuế.</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vi" sz="3600"/>
              <a:t>Vì Con Người đã đến để tìm và cứu những gì đã hư mất.”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Luke</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19:</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vi">
                <a:solidFill>
                  <a:schemeClr val="tx1">
                    <a:lumMod val="50000"/>
                    <a:lumOff val="50000"/>
                  </a:schemeClr>
                </a:solidFill>
              </a:rPr>
              <a:t>Số 78 Lời Chúa</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vi" sz="4400"/>
              <a:t>Một Ngôi Nhà Được Xây Trên Đá</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vi" sz="3600"/>
              <a:t>“Vậy ai nghe những lời Thầy nói đây mà đem ra thực hành, thì ví được như người khôn xây nhà trên đá.</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Matthew</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7:</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Chúa Giêsu kể câu chuyện về hai người đàn ông đang xây một ngôi nhà.</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Chúa Giêsu nói: “Lạy Chúa, cha của con luôn chờ đợi con”.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Một người trong số họ quyết định xây nhà trên cát, người khác trên đá.</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Hai người đã làm việc chăm chỉ để xây một ngôi nhà. Cả hai ngôi nhà đều trông mạnh mẽ ở bên ngoài và không có sự khác biệt lớn.</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Khi mưa lớn gây lũ lụt, ngôi nhà xây trên cát bị cuốn trôi. Nhưng ngôi nhà xây trên đá vẫn đứng vững.</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Chúa Giêsu đã nói: “Ai nghe lời Thầy mà đem ra thực hành thì ví được như người khôn xây nhà trên đá”.</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vi" sz="3600">
                <a:solidFill>
                  <a:schemeClr val="tx1">
                    <a:lumMod val="65000"/>
                    <a:lumOff val="35000"/>
                  </a:schemeClr>
                </a:solidFill>
              </a:rPr>
              <a:t>Chúa Giêsu đã nói: “Ai nghe lời Thầy mà đem ra thực hành thì ví được như người khôn xây nhà trên đá”.</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vi" sz="3600">
                <a:solidFill>
                  <a:schemeClr val="tx1">
                    <a:lumMod val="65000"/>
                    <a:lumOff val="35000"/>
                  </a:schemeClr>
                </a:solidFill>
              </a:rPr>
              <a:t>Bạn có áp dụng mọi lời của Chúa vào thực hành không?</a:t>
            </a:r>
            <a:r xmlns:a="http://schemas.openxmlformats.org/drawingml/2006/main">
              <a:rPr altLang="en-US" lang="vi" sz="3600">
                <a:solidFill>
                  <a:schemeClr val="tx1">
                    <a:lumMod val="65000"/>
                    <a:lumOff val="35000"/>
                  </a:schemeClr>
                </a:solidFill>
              </a:rPr>
              <a:t> </a:t>
            </a:r>
            <a:r xmlns:a="http://schemas.openxmlformats.org/drawingml/2006/main">
              <a:rPr altLang="ko-KR" lang="vi" sz="3600">
                <a:solidFill>
                  <a:schemeClr val="tx1">
                    <a:lumMod val="65000"/>
                    <a:lumOff val="35000"/>
                  </a:schemeClr>
                </a:solidFill>
              </a:rPr>
              <a:t>Chúng ta hãy là những người khôn ngoan vâng theo Lời Chúa.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t>Chúa Giêsu là ai?</a:t>
            </a:r>
            <a:r xmlns:a="http://schemas.openxmlformats.org/drawingml/2006/main">
              <a:rPr altLang="en-US" lang="v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Chúa Giêsu</a:t>
            </a:r>
            <a:r xmlns:a="http://schemas.openxmlformats.org/drawingml/2006/main">
              <a:rPr altLang="en-US" lang="vi" sz="3600">
                <a:solidFill>
                  <a:srgbClr val="0070c0"/>
                </a:solidFill>
              </a:rPr>
              <a:t> </a:t>
            </a:r>
            <a:r xmlns:a="http://schemas.openxmlformats.org/drawingml/2006/main">
              <a:rPr altLang="ko-KR" lang="vi" sz="3600">
                <a:solidFill>
                  <a:srgbClr val="0070c0"/>
                </a:solidFill>
              </a:rPr>
              <a:t>là..</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là Đấng vui mừng nơi những ai vâng phục Lời Chúa.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Câu đố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Ngôi nhà xây trên cát bị sập từ khi nào?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Ngay khi ngôi nhà được xây dựng,</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Khi mặt trời đang chiếu sáng,</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Khi có nhiều người vào nhà,</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Khi trời mưa nhiều và ngập lụt,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④ </a:t>
            </a:r>
            <a:r xmlns:a="http://schemas.openxmlformats.org/drawingml/2006/main">
              <a:rPr altLang="ko-KR" lang="vi" sz="2800">
                <a:solidFill>
                  <a:srgbClr val="ff0000"/>
                </a:solidFill>
              </a:rPr>
              <a:t>Khi trời mưa nhiều và ngập lụt,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vi" sz="3600"/>
              <a:t>“Vậy ai nghe những lời Thầy nói đây mà đem ra thực hành, thì ví được như người khôn xây nhà trên đá.</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Matthew</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7:</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79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Năm trinh nữ khôn ngoan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vi" sz="3600"/>
              <a:t>“Vậy hãy tỉnh thức, vì các con không biết ngày và giờ.”</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Matthew</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25:</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chemeClr val="tx1">
                    <a:lumMod val="65000"/>
                    <a:lumOff val="35000"/>
                  </a:schemeClr>
                </a:solidFill>
              </a:rPr>
              <a:t>Chúng ta phạm tội rất nhiều trong cuộc sống.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Vì vậy, Chúng tôi cảm thấy tội lỗi vì đã phạm tội chống lại Thiên Chúa.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Nhưng Chúa luôn tha thứ tội lỗi của chúng 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Bởi vì Chúa Giêsu đã gánh lấy mọi tội lỗi của chúng ta rồi.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Bạn phải tin điều này và đến với Chúa với lòng biết ơn và niềm vui.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Có mười cô trinh nữ đang sửa soạn tiệc cưới. Năm cô khôn ngoan chuẩn bị sẵn đèn với đủ dầu, nhưng năm cô còn lại thì không.</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Đến đêm, chàng rể về muộn, mười cô trinh nữ đã ngủ quên.</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"Chú rể tới rồi!" Các trinh nữ vội vàng đứng dậy. Và đèn của năm cô trinh nữ không chuẩn bị đủ dầu vụt tắt.</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“Hãy cho chúng tôi một ít dầu.” “Nếu chúng tôi đưa dầu cho bạn, chúng tôi cũng có thể hết dầu. Đi lấy dầu đi."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Nhưng trong lúc năm cô khờ dại đi mua dầu thì cánh cửa tiệc đóng lại. Cuối cùng, năm cô gái ngốc nghếch không được phép tham dự bữa tiệc.</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vi" sz="3600">
                <a:solidFill>
                  <a:schemeClr val="tx1">
                    <a:lumMod val="65000"/>
                    <a:lumOff val="35000"/>
                  </a:schemeClr>
                </a:solidFill>
              </a:rPr>
              <a:t>Đây là câu chuyện Chúa Giêsu dạy chúng ta cách chờ đợi ngày Người trở lại.</a:t>
            </a:r>
            <a:r xmlns:a="http://schemas.openxmlformats.org/drawingml/2006/main">
              <a:rPr altLang="en-US" lang="vi" sz="3600">
                <a:solidFill>
                  <a:schemeClr val="tx1">
                    <a:lumMod val="65000"/>
                    <a:lumOff val="35000"/>
                  </a:schemeClr>
                </a:solidFill>
              </a:rPr>
              <a:t> </a:t>
            </a:r>
            <a:r xmlns:a="http://schemas.openxmlformats.org/drawingml/2006/main">
              <a:rPr altLang="ko-KR" lang="vi" sz="3600">
                <a:solidFill>
                  <a:schemeClr val="tx1">
                    <a:lumMod val="65000"/>
                    <a:lumOff val="35000"/>
                  </a:schemeClr>
                </a:solidFill>
              </a:rPr>
              <a:t>Không ai biết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vi" sz="3600">
                <a:solidFill>
                  <a:schemeClr val="tx1">
                    <a:lumMod val="65000"/>
                    <a:lumOff val="35000"/>
                  </a:schemeClr>
                </a:solidFill>
              </a:rPr>
              <a:t>khi nào Chúa Giêsu sẽ trở lại.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vi" sz="3600">
                <a:solidFill>
                  <a:schemeClr val="tx1">
                    <a:lumMod val="65000"/>
                    <a:lumOff val="35000"/>
                  </a:schemeClr>
                </a:solidFill>
              </a:rPr>
              <a:t>Nhưng giống như năm cô trinh nữ khôn ngoan, chúng ta phải luôn thức tỉnh và chờ đợi Chúa Giêsu với tấm lòng đã chuẩn bị sẵn sàng.</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t>Chúa Giêsu là ai?</a:t>
            </a:r>
            <a:r xmlns:a="http://schemas.openxmlformats.org/drawingml/2006/main">
              <a:rPr altLang="en-US" lang="v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Chúa ơi..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hứa sẽ trở lại vùng đất này khi không ai biết.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Câu đố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Năm cô trinh nữ khờ dại đã không chuẩn bị gì?</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dầu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nước</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quần áo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quà tặng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① </a:t>
            </a:r>
            <a:r xmlns:a="http://schemas.openxmlformats.org/drawingml/2006/main">
              <a:rPr altLang="ko-KR" lang="vi" sz="2800">
                <a:solidFill>
                  <a:srgbClr val="ff0000"/>
                </a:solidFill>
              </a:rPr>
              <a:t>dầu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vi" sz="3600"/>
              <a:t>“Vậy hãy tỉnh thức, vì các con không biết ngày và giờ.”</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Matthew</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25:</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80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Dụ ngôn về những tài năng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t>Chúa Giêsu là ai?</a:t>
            </a:r>
            <a:r xmlns:a="http://schemas.openxmlformats.org/drawingml/2006/main">
              <a:rPr altLang="en-US" lang="v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Chúa Giêsu</a:t>
            </a:r>
            <a:r xmlns:a="http://schemas.openxmlformats.org/drawingml/2006/main">
              <a:rPr altLang="en-US" lang="vi" sz="3600">
                <a:solidFill>
                  <a:srgbClr val="0070c0"/>
                </a:solidFill>
              </a:rPr>
              <a:t> </a:t>
            </a:r>
            <a:r xmlns:a="http://schemas.openxmlformats.org/drawingml/2006/main">
              <a:rPr altLang="ko-KR" lang="vi" sz="3600">
                <a:solidFill>
                  <a:srgbClr val="0070c0"/>
                </a:solidFill>
              </a:rPr>
              <a:t>là..</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là Đấng luôn yêu thương và chờ đợi chúng ta.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vi" sz="3600"/>
              <a:t>Ông chủ trả lời: 'Hỡi đầy tớ ngay lành và trung thành, được lắm! Ngươi đã trung tín trong việc nhỏ, ta sẽ giao cho ngươi quản lý nhiều việc. Hãy đến chia sẻ niềm vui của chủ ngươi!'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Matthew</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Một người giao tiền cho người hầu của mình trên đường ra nước ngoài. Ông đưa cho người đầy tớ thứ nhất năm ta-lâng, người thứ hai hai ta-lâng và người thứ ba một ta-lâng.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vi" sz="2800">
                <a:solidFill>
                  <a:schemeClr val="tx1">
                    <a:lumMod val="65000"/>
                    <a:lumOff val="35000"/>
                  </a:schemeClr>
                </a:solidFill>
              </a:rPr>
              <a:t>Người đầy tớ nhận được 5 ta-lâng và hai ta-lâng liền đem tiền đi làm và được lời gấp đôi. Tuy nhiên, có người nhận được 1 ta lâng đi ra đào lỗ dưới đất và giấu số tiền của chủ.</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Khi người chủ về tính sổ với họ, người đầy tớ thứ nhất làm lợi thêm được năm ta-lâng, người thứ hai được thêm hai ta-lâng nữa.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Nhưng người đầy tớ đã nhận một ta-lâng thì không kiếm được đồng nào. “Chủ nhân, ngài chỉ cho tôi một tài năng. Vậy thì làm cách nào tôi có thể kiếm được nhiều tiền hơn?”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Chủ nhân của anh ta đang tức giận. “Đáng lẽ bạn nên gửi tiền của tôi tại ngân hàng, tôi sẽ nhận lại được kèm theo lãi suất. Đồ đầy tớ vô dụng, cút khỏi nhà tôi!"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chemeClr val="tx1">
                    <a:lumMod val="65000"/>
                    <a:lumOff val="35000"/>
                  </a:schemeClr>
                </a:solidFill>
              </a:rPr>
              <a:t>Chúa Giêsu đang cảnh báo chúng ta đừng lười biếng qua dụ ngôn về nén bạc.</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Có điều gì đó quan trọng hơn số tiền chúng ta đã nhận được.</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Điều quan trọng hơn là sống một cuộc đời vì sự vinh hiển của Chúa bằng cách trung thành sử dụng những gì bạn có.</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Tất cả chúng ta nên sống cuộc sống như vậy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được Chúa Giêsu khen ngợi.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t>Chúa Giêsu là ai?</a:t>
            </a:r>
            <a:r xmlns:a="http://schemas.openxmlformats.org/drawingml/2006/main">
              <a:rPr altLang="en-US" lang="v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Jesus là..</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là Thầy của chúng ta, Người đánh giá cuộc sống của chúng ta và ban thưởng cho chúng ta theo đó.</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Câu đố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Người chủ đã giao phó điều gì cho người hầu khi đi xa?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nhà</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lĩnh vực</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cửa hàng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tài năng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④ </a:t>
            </a:r>
            <a:r xmlns:a="http://schemas.openxmlformats.org/drawingml/2006/main">
              <a:rPr altLang="ko-KR" lang="vi" sz="2800">
                <a:solidFill>
                  <a:srgbClr val="ff0000"/>
                </a:solidFill>
              </a:rPr>
              <a:t>tài năng</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vi" sz="3600"/>
              <a:t>Ông chủ trả lời: 'Hỡi đầy tớ ngay lành và trung thành, được lắm! Ngươi đã trung tín trong việc nhỏ, ta sẽ giao cho ngươi quản lý nhiều việc. Hãy đến chia sẻ niềm vui của chủ ngươi!'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Matthew</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